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metadata" ContentType="application/binary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6" roundtripDataSignature="AMtx7mhK68U6WigkTPa7apysCMdlZOBJ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2720829148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2720829148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2523c9af3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g32523c9af3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272082914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2720829148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272082914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3272082914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2720829148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2720829148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26a9b5952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326a9b5952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6"/>
          <p:cNvSpPr txBox="1">
            <a:spLocks noGrp="1"/>
          </p:cNvSpPr>
          <p:nvPr>
            <p:ph type="subTitle" idx="1"/>
          </p:nvPr>
        </p:nvSpPr>
        <p:spPr>
          <a:xfrm>
            <a:off x="1371600" y="446475"/>
            <a:ext cx="6400800" cy="51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  <p:transition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  <p:transition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6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  <p:transition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  <p:transition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  <p:transition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  <p:transition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  <p:transition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  <p:transition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  <p:transition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  <p:transition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  <p:transition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5000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soci.edu.it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685800" y="692697"/>
            <a:ext cx="7772400" cy="2304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 b="1"/>
              <a:t>SCUOLA DELL' INFANZIA</a:t>
            </a:r>
            <a:r>
              <a:rPr lang="it-IT"/>
              <a:t/>
            </a:r>
            <a:br>
              <a:rPr lang="it-IT"/>
            </a:br>
            <a:r>
              <a:rPr lang="it-IT" b="1"/>
              <a:t>DI SAN PIERO </a:t>
            </a:r>
            <a:endParaRPr b="1"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371600" y="2708920"/>
            <a:ext cx="6872808" cy="381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t-IT" sz="2800" b="1">
                <a:solidFill>
                  <a:schemeClr val="dk1"/>
                </a:solidFill>
              </a:rPr>
              <a:t>ISTITUTO COMPRENSIVO XIII APRILE SOCI</a:t>
            </a:r>
            <a:endParaRPr/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t-IT" sz="2800" b="1">
                <a:solidFill>
                  <a:schemeClr val="dk1"/>
                </a:solidFill>
              </a:rPr>
              <a:t>Dirigente Scolastica:</a:t>
            </a:r>
            <a:endParaRPr/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t-IT" sz="2800" b="1">
                <a:solidFill>
                  <a:schemeClr val="dk1"/>
                </a:solidFill>
              </a:rPr>
              <a:t>ALESSANDRO ANTONIETTA</a:t>
            </a:r>
            <a:endParaRPr sz="28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</a:pPr>
            <a:endParaRPr sz="2800" b="1">
              <a:solidFill>
                <a:schemeClr val="dk1"/>
              </a:solidFill>
            </a:endParaRPr>
          </a:p>
        </p:txBody>
      </p:sp>
      <p:pic>
        <p:nvPicPr>
          <p:cNvPr id="86" name="Google Shape;86;p1" descr="Risultati immagini per bambini scuol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35896" y="4725144"/>
            <a:ext cx="2304256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 descr="Palloncino Di Compleanno Vettore, Adesivo Clipart Colorata Collezione Di  Cartoni Animati Di Palloncini Per Festeggiare Il Buon Compleanno,  Etichetta, Clipart PNG e Vector per il download gratuit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536" y="3861048"/>
            <a:ext cx="2544217" cy="254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 descr="Palloncino Di Compleanno Vettore, Adesivo Clipart Colorata Collezione Di  Cartoni Animati Di Palloncini Per Festeggiare Il Buon Compleanno,  Etichetta, Clipart PNG e Vector per il download gratuit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99783" y="3789040"/>
            <a:ext cx="2544217" cy="2544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 b="1"/>
              <a:t>GLI SPAZI FISICI……</a:t>
            </a:r>
            <a:endParaRPr b="1"/>
          </a:p>
        </p:txBody>
      </p:sp>
      <p:sp>
        <p:nvSpPr>
          <p:cNvPr id="147" name="Google Shape;147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2800"/>
              <a:t> ENTRIAMO A SCUOLA…</a:t>
            </a:r>
            <a:endParaRPr sz="2800"/>
          </a:p>
          <a:p>
            <a:pPr marL="342900" lvl="0" indent="-34290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2800"/>
              <a:t> OGNI ALUNNO AVRA’ IL </a:t>
            </a:r>
            <a:endParaRPr/>
          </a:p>
          <a:p>
            <a:pPr marL="342900" lvl="0" indent="-34290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2800"/>
              <a:t>PROPRIO ATTACCAPANNI </a:t>
            </a:r>
            <a:endParaRPr/>
          </a:p>
          <a:p>
            <a:pPr marL="342900" lvl="0" indent="-34290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2800"/>
              <a:t>CON LA FOTO DOVE RIPORRE </a:t>
            </a:r>
            <a:endParaRPr/>
          </a:p>
          <a:p>
            <a:pPr marL="342900" lvl="0" indent="-34290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2800"/>
              <a:t>IL PROPRIO  ZAINETTO</a:t>
            </a:r>
            <a:endParaRPr/>
          </a:p>
          <a:p>
            <a:pPr marL="342900" lvl="0" indent="-34290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2800"/>
              <a:t> E INDUMENTI (giubbotto, felpa</a:t>
            </a:r>
            <a:endParaRPr/>
          </a:p>
          <a:p>
            <a:pPr marL="342900" lvl="0" indent="-34290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2800"/>
              <a:t> etc….). SI CONSIGLIA DI </a:t>
            </a:r>
            <a:endParaRPr sz="2800"/>
          </a:p>
          <a:p>
            <a:pPr marL="342900" lvl="0" indent="-34290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2800"/>
              <a:t>SCRIVERE</a:t>
            </a:r>
            <a:endParaRPr/>
          </a:p>
          <a:p>
            <a:pPr marL="342900" lvl="0" indent="-34290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2800"/>
              <a:t> IL NOME SULLE ETICHETTE</a:t>
            </a:r>
            <a:endParaRPr/>
          </a:p>
          <a:p>
            <a:pPr marL="342900" lvl="0" indent="-34290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2800"/>
              <a:t> DEI VARI INDUMENTI,</a:t>
            </a:r>
            <a:endParaRPr/>
          </a:p>
          <a:p>
            <a:pPr marL="342900" lvl="0" indent="-34290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2800"/>
              <a:t> OLTRE CHE NEL GREMBIULINO.</a:t>
            </a:r>
            <a:endParaRPr sz="2800"/>
          </a:p>
        </p:txBody>
      </p:sp>
      <p:pic>
        <p:nvPicPr>
          <p:cNvPr id="148" name="Google Shape;14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57650" y="1527850"/>
            <a:ext cx="3129151" cy="404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 b="1"/>
              <a:t>1° SEZ. ALBERO NOCE </a:t>
            </a:r>
            <a:r>
              <a:rPr lang="it-IT" sz="3200" b="1"/>
              <a:t>(AULA A SX)</a:t>
            </a:r>
            <a:endParaRPr sz="3200" b="1"/>
          </a:p>
        </p:txBody>
      </p:sp>
      <p:pic>
        <p:nvPicPr>
          <p:cNvPr id="154" name="Google Shape;154;p9" descr="C:\Users\miche\Desktop\Nuova cartella\SEZ. RANE\IMG-20201217-WA0048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32225" y="1460175"/>
            <a:ext cx="2889600" cy="38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9" descr="C:\Users\miche\Desktop\Nuova cartella\SEZ. RANE\IMG-20201217-WA0049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97025" y="1502619"/>
            <a:ext cx="2889600" cy="3852768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9"/>
          <p:cNvSpPr txBox="1"/>
          <p:nvPr/>
        </p:nvSpPr>
        <p:spPr>
          <a:xfrm>
            <a:off x="732225" y="5355300"/>
            <a:ext cx="7447500" cy="15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Ogni aula è organizzata in “angoli” di gioco che i bambini possono esplorare autonomamente. Ad esempio: angolo del disegno, del gioco simbolico, della pittura, del disegno, delle costruzioni, dei giochi logici etc….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advTm="5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2222"/>
              <a:buFont typeface="Calibri"/>
              <a:buNone/>
            </a:pPr>
            <a:r>
              <a:rPr lang="it-IT" b="1"/>
              <a:t>2° SEZ. ALBERO CASTAGNA </a:t>
            </a:r>
            <a:r>
              <a:rPr lang="it-IT" sz="3600" b="1"/>
              <a:t>(AULA A DX)</a:t>
            </a:r>
            <a:endParaRPr sz="3600" b="1"/>
          </a:p>
        </p:txBody>
      </p:sp>
      <p:pic>
        <p:nvPicPr>
          <p:cNvPr id="162" name="Google Shape;162;p10" descr="C:\Users\miche\Desktop\Nuova cartella\SEZ. FARFALLE\IMG-20201217-WA0076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30450" y="1572600"/>
            <a:ext cx="7883100" cy="371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0"/>
          <p:cNvSpPr txBox="1"/>
          <p:nvPr/>
        </p:nvSpPr>
        <p:spPr>
          <a:xfrm>
            <a:off x="630425" y="5285400"/>
            <a:ext cx="7883100" cy="14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Ogni aula è organizzata in “angoli” di gioco che i bambini possono esplorare autonomamente. Ad esempio:angolo del disegno, del gioco simbolico, della pittura, del disegno, delle costruzioni, dei giochi logici, etc….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advTm="5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 b="1"/>
              <a:t>AULA POLIFUNZIONALE</a:t>
            </a:r>
            <a:endParaRPr b="1"/>
          </a:p>
        </p:txBody>
      </p:sp>
      <p:sp>
        <p:nvSpPr>
          <p:cNvPr id="169" name="Google Shape;169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2800"/>
              <a:t>    QUESTA AULA VIENE USATA PER </a:t>
            </a:r>
            <a:r>
              <a:rPr lang="it-IT" sz="2800" b="1"/>
              <a:t>LA COLAZIONE DEI BAMBINI DELLA SEZ.1</a:t>
            </a:r>
            <a:r>
              <a:rPr lang="it-IT" sz="2800"/>
              <a:t>(FORNITA DALLA MENSA) E PER IL </a:t>
            </a:r>
            <a:r>
              <a:rPr lang="it-IT" sz="2800" b="1"/>
              <a:t>PRANZO CON I BAMBINI MEDI E GRANDI. </a:t>
            </a:r>
            <a:r>
              <a:rPr lang="it-IT" sz="2800"/>
              <a:t>DURANTE LA MATTINA O NEL POMERIGGIO PUO’ ESSERE USATA ANCHE PER LE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2800"/>
              <a:t>    </a:t>
            </a:r>
            <a:r>
              <a:rPr lang="it-IT" sz="2800" b="1"/>
              <a:t>ATTIVITA’ DIDATTICHE, O PER I </a:t>
            </a:r>
            <a:endParaRPr sz="2800" b="1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2800" b="1"/>
              <a:t>    VARI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2800" b="1"/>
              <a:t>    PROGETTI, </a:t>
            </a:r>
            <a:r>
              <a:rPr lang="it-IT" sz="2800"/>
              <a:t>IN QUANTO E’  FORNITA 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2800"/>
              <a:t>    DI </a:t>
            </a:r>
            <a:r>
              <a:rPr lang="it-IT" sz="2800" b="1"/>
              <a:t>SCHERMO INTERATTIVO.</a:t>
            </a:r>
            <a:endParaRPr sz="280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2800"/>
              <a:t>    </a:t>
            </a:r>
            <a:endParaRPr sz="2800"/>
          </a:p>
        </p:txBody>
      </p:sp>
      <p:pic>
        <p:nvPicPr>
          <p:cNvPr id="170" name="Google Shape;170;p11" descr="C:\Users\miche\Desktop\Nuova cartella\MENSA\IMG-20201217-WA010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97875" y="3217525"/>
            <a:ext cx="2357850" cy="3143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 b="1"/>
              <a:t>BAGNI</a:t>
            </a:r>
            <a:endParaRPr b="1"/>
          </a:p>
        </p:txBody>
      </p:sp>
      <p:sp>
        <p:nvSpPr>
          <p:cNvPr id="176" name="Google Shape;176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it-IT"/>
              <a:t>LE NOSTRE AULE SONO ENTRAMBE FORNITE DI BAGNI INTERNI A  MISURA DI BAMBINO.</a:t>
            </a:r>
            <a:endParaRPr/>
          </a:p>
        </p:txBody>
      </p:sp>
      <p:pic>
        <p:nvPicPr>
          <p:cNvPr id="177" name="Google Shape;177;p12" descr="C:\Users\miche\Desktop\Nuova cartella\BAGNI\IMG-20201217-WA004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600" y="3071200"/>
            <a:ext cx="2569126" cy="3425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2" descr="C:\Users\miche\Desktop\Nuova cartella\BAGNI\IMG-20201217-WA006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52254" y="3071198"/>
            <a:ext cx="2569125" cy="3425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 b="1"/>
              <a:t>IL MAGNIFICO GIARDINO !!!</a:t>
            </a:r>
            <a:endParaRPr b="1"/>
          </a:p>
        </p:txBody>
      </p:sp>
      <p:sp>
        <p:nvSpPr>
          <p:cNvPr id="184" name="Google Shape;184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it-IT"/>
              <a:t>    ABBIAMO UN BELLISSIMO GIARDINO ATTREZZATO PER POTER GIOCARE IL PIU’ POSSIBILE ALL’APERTO !!!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85" name="Google Shape;185;p13" descr="C:\Users\miche\Desktop\Nuova cartella\GIARDINO\IMG-20201217-WA003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696" y="3140968"/>
            <a:ext cx="5915000" cy="3020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 b="1"/>
              <a:t>ORGANIZZAZIONE ORARIA</a:t>
            </a:r>
            <a:endParaRPr b="1"/>
          </a:p>
        </p:txBody>
      </p:sp>
      <p:sp>
        <p:nvSpPr>
          <p:cNvPr id="191" name="Google Shape;191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b="1"/>
              <a:t>Entrata anticipata 7.15 - 8.00 </a:t>
            </a:r>
            <a:r>
              <a:rPr lang="it-IT"/>
              <a:t>(</a:t>
            </a:r>
            <a:r>
              <a:rPr lang="it-IT" u="sng"/>
              <a:t>con richiesta documentata dal certificato del datore di lavoro di entrambi i genitori</a:t>
            </a:r>
            <a:r>
              <a:rPr lang="it-IT"/>
              <a:t>;con sorveglianza di un educatore della Cooperativa L’albero e la rua)</a:t>
            </a:r>
            <a:endParaRPr/>
          </a:p>
          <a:p>
            <a:pPr marL="342900" lvl="0" indent="-34290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b="1"/>
              <a:t>Entrata regolare 8.00-9.30</a:t>
            </a:r>
            <a:endParaRPr/>
          </a:p>
          <a:p>
            <a:pPr marL="342900" lvl="0" indent="-34290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b="1"/>
              <a:t>Uscita 12.00 (senza pranzo)</a:t>
            </a:r>
            <a:endParaRPr/>
          </a:p>
          <a:p>
            <a:pPr marL="342900" lvl="0" indent="-34290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b="1"/>
              <a:t>Uscita 13.00-13.30 (dopo il pranzo)</a:t>
            </a:r>
            <a:endParaRPr/>
          </a:p>
          <a:p>
            <a:pPr marL="342900" lvl="0" indent="-34290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b="1"/>
              <a:t>1°uscita del pomeriggio 15.30-16.00 </a:t>
            </a:r>
            <a:endParaRPr/>
          </a:p>
          <a:p>
            <a:pPr marL="342900" lvl="0" indent="-34290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b="1"/>
              <a:t>Ultima uscita del pomeriggio 16.40-16.55 </a:t>
            </a:r>
            <a:r>
              <a:rPr lang="it-IT" u="sng"/>
              <a:t>(con richiesta documentata dal certificato del datore di lavoro di entrambi i genitori</a:t>
            </a:r>
            <a:r>
              <a:rPr lang="it-IT"/>
              <a:t>;con sorveglianza di un educatore della Cooperativa L’albero e la rua). Per i bambini che rimangono dopo le 16.00 il Comune fornisce la merenda. </a:t>
            </a:r>
            <a:endParaRPr/>
          </a:p>
          <a:p>
            <a:pPr marL="342900" lvl="0" indent="-34290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b="1"/>
          </a:p>
          <a:p>
            <a:pPr marL="342900" lvl="0" indent="-34290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342900" lvl="0" indent="-34290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342900" lvl="0" indent="-34290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342900" lvl="0" indent="-18542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192" name="Google Shape;19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4775" y="2607475"/>
            <a:ext cx="1514799" cy="1750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it-IT" b="1"/>
              <a:t>PROGETTI POF </a:t>
            </a:r>
            <a:br>
              <a:rPr lang="it-IT" b="1"/>
            </a:br>
            <a:r>
              <a:rPr lang="it-IT" b="1"/>
              <a:t>(Piano Offerta Formativa)</a:t>
            </a:r>
            <a:endParaRPr b="1"/>
          </a:p>
        </p:txBody>
      </p:sp>
      <p:sp>
        <p:nvSpPr>
          <p:cNvPr id="198" name="Google Shape;198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/>
              <a:t>Alla progettazione didattica annuale ,stilata dalle docenti e inserita nel registro elettronico Argo, ogni anno si aggiungono dei progetti svolti dalle docenti stesse o da esperti esterni.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/>
              <a:t>Vista la necessità, per alcuni di questi progetti, di reperire risorse economiche, non è garantito negli anni futuri di poterli inserire nel POF.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/>
              <a:t>Di seguito i progetti POF per l’A.S.2024/2025:</a:t>
            </a:r>
            <a:endParaRPr/>
          </a:p>
        </p:txBody>
      </p:sp>
    </p:spTree>
  </p:cSld>
  <p:clrMapOvr>
    <a:masterClrMapping/>
  </p:clrMapOvr>
  <p:transition advTm="5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it-IT" b="1" u="sng"/>
              <a:t/>
            </a:r>
            <a:br>
              <a:rPr lang="it-IT" b="1" u="sng"/>
            </a:br>
            <a:r>
              <a:rPr lang="it-IT" b="1" u="sng"/>
              <a:t>PROGETTO ACCOGLIENZA</a:t>
            </a:r>
            <a:r>
              <a:rPr lang="it-IT"/>
              <a:t/>
            </a:r>
            <a:br>
              <a:rPr lang="it-IT"/>
            </a:br>
            <a:endParaRPr/>
          </a:p>
        </p:txBody>
      </p:sp>
      <p:sp>
        <p:nvSpPr>
          <p:cNvPr id="204" name="Google Shape;204;p16"/>
          <p:cNvSpPr txBox="1">
            <a:spLocks noGrp="1"/>
          </p:cNvSpPr>
          <p:nvPr>
            <p:ph type="body" idx="1"/>
          </p:nvPr>
        </p:nvSpPr>
        <p:spPr>
          <a:xfrm>
            <a:off x="457200" y="1268760"/>
            <a:ext cx="8229600" cy="5112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9600" b="1" u="sng"/>
              <a:t>SOLO PER I BAMBINI NUOVI ISCRITTI</a:t>
            </a:r>
            <a:endParaRPr sz="9600" b="1" u="sng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9600" b="1"/>
              <a:t>Gli orari che seguono potrebbero subire variazioni</a:t>
            </a:r>
            <a:r>
              <a:rPr lang="it-IT" sz="9600"/>
              <a:t>; le insegnanti consiglieranno i genitori a seconda delle situazioni.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it-IT" sz="9600" b="1" u="sng"/>
              <a:t>1° settimana</a:t>
            </a:r>
            <a:r>
              <a:rPr lang="it-IT" sz="9600" b="1"/>
              <a:t> con una sola ora di frequenza circa</a:t>
            </a:r>
            <a:endParaRPr sz="9600" b="1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it-IT" sz="9600" b="1" u="sng"/>
              <a:t>2° settimana</a:t>
            </a:r>
            <a:r>
              <a:rPr lang="it-IT" sz="9600" b="1"/>
              <a:t>  con due ore circa di frequenza circa</a:t>
            </a:r>
            <a:endParaRPr sz="9600" b="1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it-IT" sz="9600" b="1" u="sng"/>
              <a:t>3° settimana </a:t>
            </a:r>
            <a:r>
              <a:rPr lang="it-IT" sz="9600" b="1"/>
              <a:t>orario  8.00-12.00 (senza pranzo)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it-IT" sz="9600" b="1" u="sng"/>
              <a:t>4° settimana </a:t>
            </a:r>
            <a:r>
              <a:rPr lang="it-IT" sz="9600" b="1"/>
              <a:t>orario 8.00-16.00 </a:t>
            </a:r>
            <a:endParaRPr sz="960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9600"/>
              <a:t>La colazione è fornita dalla mensa del Comune di Ortignano Raggiolo. 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9600"/>
              <a:t>Nell’</a:t>
            </a:r>
            <a:r>
              <a:rPr lang="it-IT" sz="9600" b="1"/>
              <a:t>incontro di settembre </a:t>
            </a:r>
            <a:r>
              <a:rPr lang="it-IT" sz="9600"/>
              <a:t>vi verrà illustrato individualmente il progetto in maniera dettagliata; vi sarà fornita una copia del regolamento con tutti gli orari e lista del materiale necessario. All’incontro sarà necessario portare </a:t>
            </a:r>
            <a:r>
              <a:rPr lang="it-IT" sz="9600" b="1"/>
              <a:t>8 fototessera </a:t>
            </a:r>
            <a:r>
              <a:rPr lang="it-IT" sz="9600"/>
              <a:t>del bambino/a.</a:t>
            </a:r>
            <a:endParaRPr sz="9600"/>
          </a:p>
          <a:p>
            <a:pPr marL="342900" lvl="0" indent="-2921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342900" lvl="0" indent="-2921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342900" lvl="0" indent="-3429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b="1"/>
              <a:t/>
            </a:r>
            <a:br>
              <a:rPr lang="it-IT" b="1"/>
            </a:br>
            <a:endParaRPr b="1"/>
          </a:p>
          <a:p>
            <a:pPr marL="342900" lvl="0" indent="-3429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205" name="Google Shape;20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7350" y="5197525"/>
            <a:ext cx="1959451" cy="140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 b="1" u="sng"/>
              <a:t>PROGETTO TEMPO TROVATO</a:t>
            </a:r>
            <a:endParaRPr b="1" u="sng"/>
          </a:p>
        </p:txBody>
      </p:sp>
      <p:sp>
        <p:nvSpPr>
          <p:cNvPr id="211" name="Google Shape;211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/>
              <a:t>Progetto di </a:t>
            </a:r>
            <a:r>
              <a:rPr lang="it-IT" b="1"/>
              <a:t>prolungamento orario </a:t>
            </a:r>
            <a:r>
              <a:rPr lang="it-IT"/>
              <a:t>solo per i bambini i cui genitori lavorano oltre l’orario 8.00-16.00. Si accede al progetto </a:t>
            </a:r>
            <a:r>
              <a:rPr lang="it-IT" b="1"/>
              <a:t>tramite modulo a cui va allegato certificazione da parte del datore di lavoro di entrambi i genitori. </a:t>
            </a:r>
            <a:r>
              <a:rPr lang="it-IT"/>
              <a:t>Il modulo sarà presente sul sito della scuola già dai primi giorni di settembre: vi consigliamo di compilarlo e consegnarlo in segreteria nelle tempistiche che verranno indicate a fine agosto/primi giorni di settembre.</a:t>
            </a:r>
            <a:endParaRPr/>
          </a:p>
        </p:txBody>
      </p:sp>
      <p:pic>
        <p:nvPicPr>
          <p:cNvPr id="212" name="Google Shape;212;p17" descr="Risultati immagini per bambini e orologi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6096" y="5301208"/>
            <a:ext cx="2592288" cy="1340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2720829148_0_14"/>
          <p:cNvSpPr txBox="1">
            <a:spLocks noGrp="1"/>
          </p:cNvSpPr>
          <p:nvPr>
            <p:ph type="subTitle" idx="1"/>
          </p:nvPr>
        </p:nvSpPr>
        <p:spPr>
          <a:xfrm>
            <a:off x="1371600" y="446475"/>
            <a:ext cx="6400800" cy="2160900"/>
          </a:xfrm>
          <a:prstGeom prst="rect">
            <a:avLst/>
          </a:prstGeom>
          <a:solidFill>
            <a:srgbClr val="FFFF00"/>
          </a:solidFill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30314"/>
              <a:buFont typeface="Arial"/>
              <a:buNone/>
            </a:pPr>
            <a:r>
              <a:rPr lang="it-IT" sz="3628" b="1"/>
              <a:t>La scuola dell’infanzia è un luogo di crescita, dove al centro dell’azione educativa c’è sempre il BENESSERE DEL BAMBINO e il suo SVILUPPO.</a:t>
            </a:r>
            <a:endParaRPr sz="3628" b="1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 sz="3628" b="1"/>
          </a:p>
        </p:txBody>
      </p:sp>
      <p:pic>
        <p:nvPicPr>
          <p:cNvPr id="94" name="Google Shape;94;g32720829148_0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759775"/>
            <a:ext cx="8744625" cy="363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it-IT" b="1" u="sng"/>
              <a:t/>
            </a:r>
            <a:br>
              <a:rPr lang="it-IT" b="1" u="sng"/>
            </a:br>
            <a:r>
              <a:rPr lang="it-IT" b="1" u="sng"/>
              <a:t>PROGETTO CASCHIAMOCI</a:t>
            </a:r>
            <a:r>
              <a:rPr lang="it-IT"/>
              <a:t/>
            </a:r>
            <a:br>
              <a:rPr lang="it-IT"/>
            </a:br>
            <a:endParaRPr/>
          </a:p>
        </p:txBody>
      </p:sp>
      <p:sp>
        <p:nvSpPr>
          <p:cNvPr id="218" name="Google Shape;218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2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it-IT"/>
              <a:t>Rivolto a </a:t>
            </a:r>
            <a:r>
              <a:rPr lang="it-IT" b="1"/>
              <a:t>tutti i bambini</a:t>
            </a:r>
            <a:r>
              <a:rPr lang="it-IT"/>
              <a:t>, il progetto è finalizzato alla </a:t>
            </a:r>
            <a:r>
              <a:rPr lang="it-IT" b="1"/>
              <a:t>conoscenza delle buone norme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it-IT" b="1"/>
              <a:t>di comportamento sulla strada</a:t>
            </a:r>
            <a:r>
              <a:rPr lang="it-IT"/>
              <a:t> per la propria sicurezza e quella degli altri.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219" name="Google Shape;219;p18" descr="Risultati immagini per bambini e vigil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775" y="3997225"/>
            <a:ext cx="3996624" cy="252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8" descr="PAESE NEL CAOS. VIGILI URBANI INESISTENTI. | SAVIANO NON MOLL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36702" y="3428997"/>
            <a:ext cx="1656183" cy="2998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it-IT" b="1" u="sng"/>
              <a:t/>
            </a:r>
            <a:br>
              <a:rPr lang="it-IT" b="1" u="sng"/>
            </a:br>
            <a:r>
              <a:rPr lang="it-IT" b="1" u="sng"/>
              <a:t>PROGETTO DI BIBLIOTECA</a:t>
            </a:r>
            <a:r>
              <a:rPr lang="it-IT"/>
              <a:t/>
            </a:r>
            <a:br>
              <a:rPr lang="it-IT"/>
            </a:br>
            <a:r>
              <a:rPr lang="it-IT" b="1" u="sng"/>
              <a:t>AUTOGESTITA</a:t>
            </a:r>
            <a:r>
              <a:rPr lang="it-IT"/>
              <a:t/>
            </a:r>
            <a:br>
              <a:rPr lang="it-IT"/>
            </a:br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it-IT"/>
              <a:t>Rivolto ai </a:t>
            </a:r>
            <a:r>
              <a:rPr lang="it-IT" b="1"/>
              <a:t>bambini di tutte le età</a:t>
            </a:r>
            <a:r>
              <a:rPr lang="it-IT"/>
              <a:t>, il progetto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it-IT"/>
              <a:t>consiste nel prendere in prestito dalla scuola un libro </a:t>
            </a:r>
            <a:r>
              <a:rPr lang="it-IT" u="sng"/>
              <a:t>avendone cura</a:t>
            </a:r>
            <a:r>
              <a:rPr lang="it-IT"/>
              <a:t> e </a:t>
            </a:r>
            <a:r>
              <a:rPr lang="it-IT" u="sng"/>
              <a:t>rispettando i tempi del prestito</a:t>
            </a:r>
            <a:r>
              <a:rPr lang="it-IT"/>
              <a:t>. L’ obiettivo è </a:t>
            </a:r>
            <a:r>
              <a:rPr lang="it-IT" u="sng"/>
              <a:t>stimolare un approccio positivo alla lettura condividendo tale momento con i genitori</a:t>
            </a:r>
            <a:r>
              <a:rPr lang="it-IT"/>
              <a:t>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it-IT"/>
              <a:t>La nostra scuola aderisce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it-IT"/>
              <a:t> all’iniziativa “IO LEGGO PERCHE’”.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227" name="Google Shape;22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2875" y="4633025"/>
            <a:ext cx="2063925" cy="137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1475" y="5484624"/>
            <a:ext cx="1373373" cy="1373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it-IT" b="1" u="sng"/>
              <a:t/>
            </a:r>
            <a:br>
              <a:rPr lang="it-IT" b="1" u="sng"/>
            </a:br>
            <a:r>
              <a:rPr lang="it-IT" b="1" u="sng"/>
              <a:t>PROGETTO di LINGUA INGLESE</a:t>
            </a:r>
            <a:r>
              <a:rPr lang="it-IT"/>
              <a:t/>
            </a:r>
            <a:br>
              <a:rPr lang="it-IT"/>
            </a:br>
            <a:endParaRPr/>
          </a:p>
        </p:txBody>
      </p:sp>
      <p:sp>
        <p:nvSpPr>
          <p:cNvPr id="234" name="Google Shape;234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b="1"/>
              <a:t>Rivolto ai bambini di 4 e 5 anni</a:t>
            </a:r>
            <a:r>
              <a:rPr lang="it-IT"/>
              <a:t>. Il progetto, 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/>
              <a:t>avvalendosi del metodo ludico, è finalizzato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/>
              <a:t>alla </a:t>
            </a:r>
            <a:r>
              <a:rPr lang="it-IT" u="sng"/>
              <a:t>familiarizzazione con suoni e produzioni 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u="sng"/>
              <a:t>vocali diverse</a:t>
            </a:r>
            <a:r>
              <a:rPr lang="it-IT"/>
              <a:t> oltre che </a:t>
            </a:r>
            <a:r>
              <a:rPr lang="it-IT" u="sng"/>
              <a:t>comprendere aspetti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u="sng"/>
              <a:t>socio-culturali diversi dal proprio</a:t>
            </a:r>
            <a:r>
              <a:rPr lang="it-IT"/>
              <a:t>.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/>
              <a:t>Il progetto viene svolto 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/>
              <a:t>dalle docenti di sezione in orario 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/>
              <a:t>Curricolare.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b="1"/>
              <a:t/>
            </a:r>
            <a:br>
              <a:rPr lang="it-IT" b="1"/>
            </a:br>
            <a:endParaRPr b="1"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235" name="Google Shape;23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6176" y="3573016"/>
            <a:ext cx="211963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 b="1" u="sng"/>
              <a:t>PROGETTO CODING</a:t>
            </a:r>
            <a:endParaRPr b="1" u="sng"/>
          </a:p>
        </p:txBody>
      </p:sp>
      <p:sp>
        <p:nvSpPr>
          <p:cNvPr id="241" name="Google Shape;241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it-IT"/>
              <a:t>Progetto svolto dalle </a:t>
            </a:r>
            <a:r>
              <a:rPr lang="it-IT" b="1"/>
              <a:t>docenti di sezione rivolto ai bambini di 5 anni</a:t>
            </a:r>
            <a:r>
              <a:rPr lang="it-IT"/>
              <a:t> in orario curricolare. Il progetto mira  a porre le basi per </a:t>
            </a:r>
            <a:r>
              <a:rPr lang="it-IT" b="1"/>
              <a:t>creare dei cittadini attivi e non passivi nei confronti della tecnologia</a:t>
            </a:r>
            <a:r>
              <a:rPr lang="it-IT"/>
              <a:t>; attraverso il gioco i bambini imparano a programmare con l’utilizzo di codici se stessi, gli altri, per poter arrivare a programmare un semplice robot.</a:t>
            </a:r>
            <a:endParaRPr/>
          </a:p>
        </p:txBody>
      </p:sp>
      <p:pic>
        <p:nvPicPr>
          <p:cNvPr id="242" name="Google Shape;242;p21" descr="Risultati immagini per bambini cod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99849" y="5203285"/>
            <a:ext cx="1686956" cy="1221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 b="1" u="sng"/>
              <a:t>PROGETTO CONTINUITA’</a:t>
            </a:r>
            <a:endParaRPr/>
          </a:p>
        </p:txBody>
      </p:sp>
      <p:sp>
        <p:nvSpPr>
          <p:cNvPr id="248" name="Google Shape;248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it-IT"/>
              <a:t>Rivolto ai bambini che arriveranno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it-IT"/>
              <a:t>dal nido all' infanzia e ai bambini che dall' infanzia andranno alla primaria.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it-IT"/>
              <a:t>Il progetto è finalizzato alla </a:t>
            </a:r>
            <a:r>
              <a:rPr lang="it-IT" u="sng"/>
              <a:t>familiarizzazione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it-IT" u="sng"/>
              <a:t>con ambienti e persone</a:t>
            </a:r>
            <a:r>
              <a:rPr lang="it-IT"/>
              <a:t> attraverso proposte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it-IT"/>
              <a:t>educative condivise.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it-IT" b="1"/>
              <a:t/>
            </a:r>
            <a:br>
              <a:rPr lang="it-IT" b="1"/>
            </a:br>
            <a:endParaRPr b="1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249" name="Google Shape;24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4452625"/>
            <a:ext cx="2893075" cy="19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 b="1" u="sng"/>
              <a:t> PROGETTO SPORTGIOCANDO</a:t>
            </a:r>
            <a:endParaRPr/>
          </a:p>
        </p:txBody>
      </p:sp>
      <p:sp>
        <p:nvSpPr>
          <p:cNvPr id="255" name="Google Shape;255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b="1"/>
              <a:t>Rivolto a tutti i bambini e svolto da un esperto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b="1"/>
              <a:t>esterno</a:t>
            </a:r>
            <a:r>
              <a:rPr lang="it-IT"/>
              <a:t>. Il progetto è finalizzato alla </a:t>
            </a:r>
            <a:r>
              <a:rPr lang="it-IT" u="sng"/>
              <a:t>presa di </a:t>
            </a:r>
            <a:endParaRPr u="sng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u="sng"/>
              <a:t>coscienza della propria dimensione corporea, </a:t>
            </a:r>
            <a:endParaRPr u="sng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u="sng"/>
              <a:t>cercando di favorire una miglior coordinazione</a:t>
            </a:r>
            <a:endParaRPr u="sng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u="sng"/>
              <a:t>e una dinamicità controllata</a:t>
            </a:r>
            <a:r>
              <a:rPr lang="it-IT"/>
              <a:t>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/>
              <a:t>Il progetto verrà svolto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/>
              <a:t>Nella mensa della Scuola Primaria.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256" name="Google Shape;25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2200" y="4077072"/>
            <a:ext cx="2125087" cy="1648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2222"/>
              <a:buFont typeface="Calibri"/>
              <a:buNone/>
            </a:pPr>
            <a:r>
              <a:rPr lang="it-IT" b="1" u="sng"/>
              <a:t>PROGETTO P4C </a:t>
            </a:r>
            <a:r>
              <a:rPr lang="it-IT" sz="3600" b="1" u="sng"/>
              <a:t>(FILOSOFIA PER BAMBINI)</a:t>
            </a:r>
            <a:endParaRPr sz="3600" b="1" u="sng"/>
          </a:p>
        </p:txBody>
      </p:sp>
      <p:sp>
        <p:nvSpPr>
          <p:cNvPr id="262" name="Google Shape;262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it-IT" b="1"/>
              <a:t>Rivolto ai bambini di 5 anni.</a:t>
            </a:r>
            <a:endParaRPr b="1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it-IT"/>
              <a:t>Attraverso questa pratica filosofica si vuole stimolare il pensiero critico dei bambini, l’empatia e l’arte del dialogo su temi come l’amicizia, l’amore, il rispetto etc</a:t>
            </a:r>
            <a:r>
              <a:rPr lang="it-IT" sz="2400"/>
              <a:t>…</a:t>
            </a:r>
            <a:r>
              <a:rPr lang="it-IT" sz="3000"/>
              <a:t>Generalmente svolto per un periodo limitato di ore durante l’anno.    </a:t>
            </a:r>
            <a:endParaRPr sz="3000"/>
          </a:p>
        </p:txBody>
      </p:sp>
      <p:pic>
        <p:nvPicPr>
          <p:cNvPr id="263" name="Google Shape;263;p24" descr="La filosofia: non più un mero esercizio accademico per pochi - Pink  Magazine Ital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4118" y="4794498"/>
            <a:ext cx="3055760" cy="165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4" descr="Che cos'è la filosofia e a cosa serve? - Officina filosofic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20275" y="4794500"/>
            <a:ext cx="1770019" cy="136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7050" y="4794502"/>
            <a:ext cx="2014871" cy="201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it-IT" b="1" u="sng"/>
              <a:t>PROGETTO MADRELINGUA INGLESE</a:t>
            </a:r>
            <a:endParaRPr b="1" u="sng"/>
          </a:p>
        </p:txBody>
      </p:sp>
      <p:sp>
        <p:nvSpPr>
          <p:cNvPr id="271" name="Google Shape;271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it-IT" b="1"/>
              <a:t>Rivolto ai bambini di  5 anni </a:t>
            </a:r>
            <a:r>
              <a:rPr lang="it-IT"/>
              <a:t>svolto da un esperto di madrelingua inglese.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it-IT"/>
              <a:t>Generalmente svolto per un periodo limitato di ore durante l’anno questo anno è finanziato con D.M.65. </a:t>
            </a:r>
            <a:r>
              <a:rPr lang="it-IT" b="1"/>
              <a:t>Il progetto affianca e rinforza il progetto di lingua inglese svolto dalle docenti di sezione.</a:t>
            </a:r>
            <a:endParaRPr b="1"/>
          </a:p>
        </p:txBody>
      </p:sp>
      <p:pic>
        <p:nvPicPr>
          <p:cNvPr id="272" name="Google Shape;272;p25" descr="C:\Users\miche\Desktop\ingles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55880" y="5136043"/>
            <a:ext cx="2232249" cy="144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 b="1"/>
              <a:t>PROGETTO PSICOMOTRICITA’</a:t>
            </a:r>
            <a:endParaRPr b="1"/>
          </a:p>
        </p:txBody>
      </p:sp>
      <p:sp>
        <p:nvSpPr>
          <p:cNvPr id="278" name="Google Shape;278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it-IT"/>
              <a:t>Progetto con esperto esterno </a:t>
            </a:r>
            <a:r>
              <a:rPr lang="it-IT" b="1"/>
              <a:t>per i bambini di 4 e 5 anni. </a:t>
            </a:r>
            <a:r>
              <a:rPr lang="it-IT"/>
              <a:t>Finanziato con D.M.65.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t-IT" sz="2800"/>
              <a:t>La psicomotricità è un'azione educativa con l'obiettivo di sviluppare tutte le capacità motorie, espressive e creative basate sul corpo. Si concentra principalmente nel movimento e nell'azione, ma aiuta anche a relazionarsi con l'ambiente, interagire con gli altri, esprimersi liberamente e di dominare le paure.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279" name="Google Shape;279;p26" descr="Coordinazione motoria nei bambini: i benefici a scuol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42578" y="5255551"/>
            <a:ext cx="1944216" cy="1293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2523c9af3a_0_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 b="1"/>
              <a:t>AMICARETE</a:t>
            </a:r>
            <a:endParaRPr b="1"/>
          </a:p>
        </p:txBody>
      </p:sp>
      <p:sp>
        <p:nvSpPr>
          <p:cNvPr id="285" name="Google Shape;285;g32523c9af3a_0_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it-IT"/>
              <a:t>Progetto con l’educatrice dell’Associazione per disabili “AMICARETE” </a:t>
            </a:r>
            <a:r>
              <a:rPr lang="it-IT" b="1"/>
              <a:t>per i bambini di 5 anni.</a:t>
            </a:r>
            <a:endParaRPr sz="280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it-IT" sz="3000"/>
              <a:t>I ragazzi disabili racconteranno e drammatizzeranno una storia per favorire l’inclusione e l’accettazione della diversità.</a:t>
            </a:r>
            <a:endParaRPr sz="3000"/>
          </a:p>
        </p:txBody>
      </p:sp>
      <p:pic>
        <p:nvPicPr>
          <p:cNvPr id="286" name="Google Shape;286;g32523c9af3a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9500" y="346163"/>
            <a:ext cx="1299450" cy="99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g32523c9af3a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2725" y="3918853"/>
            <a:ext cx="2604850" cy="26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g32523c9af3a_0_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5850" y="4103600"/>
            <a:ext cx="2751343" cy="242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" descr="Risultati immagini per finalità scuola infanzia 20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8922" y="620688"/>
            <a:ext cx="8046156" cy="550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  <a:prstGeom prst="rect">
            <a:avLst/>
          </a:prstGeom>
          <a:solidFill>
            <a:srgbClr val="FFFF00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 sz="3900" b="1"/>
              <a:t>ALTRI PROGETTI, </a:t>
            </a:r>
            <a:endParaRPr sz="3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 sz="3900" b="1" u="sng"/>
              <a:t>CON ESPERTI ESTERNI</a:t>
            </a:r>
            <a:r>
              <a:rPr lang="it-IT" sz="3900" b="1"/>
              <a:t>, CHE</a:t>
            </a:r>
            <a:br>
              <a:rPr lang="it-IT" sz="3900" b="1"/>
            </a:br>
            <a:r>
              <a:rPr lang="it-IT" sz="3900" b="1"/>
              <a:t> DOVREBBERO VENIRE </a:t>
            </a:r>
            <a:br>
              <a:rPr lang="it-IT" sz="3900" b="1"/>
            </a:br>
            <a:r>
              <a:rPr lang="it-IT" sz="3900" b="1"/>
              <a:t>ATTIVATI </a:t>
            </a:r>
            <a:br>
              <a:rPr lang="it-IT" sz="3900" b="1"/>
            </a:br>
            <a:r>
              <a:rPr lang="it-IT" sz="3900" b="1"/>
              <a:t>NELL’ A.S.2024/2025 E CHE POTREBBERO ESSERE ATTIVATI</a:t>
            </a:r>
            <a:br>
              <a:rPr lang="it-IT" sz="3900" b="1"/>
            </a:br>
            <a:r>
              <a:rPr lang="it-IT" sz="3900" b="1"/>
              <a:t>ANCHE NEL 2025/2026 SONO:</a:t>
            </a:r>
            <a:endParaRPr sz="3900" b="1"/>
          </a:p>
        </p:txBody>
      </p:sp>
      <p:pic>
        <p:nvPicPr>
          <p:cNvPr id="294" name="Google Shape;29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1075" y="363925"/>
            <a:ext cx="3238500" cy="161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 b="1" u="sng"/>
              <a:t>PROGETTO YOGA</a:t>
            </a:r>
            <a:endParaRPr b="1" u="sng"/>
          </a:p>
        </p:txBody>
      </p:sp>
      <p:sp>
        <p:nvSpPr>
          <p:cNvPr id="300" name="Google Shape;300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it-IT" b="1"/>
              <a:t>Rivolto ai bambini di 4 e 5 anni:</a:t>
            </a:r>
            <a:r>
              <a:rPr lang="it-IT"/>
              <a:t>svolto da un esperto di yoga. Attraverso questa pratica si mira a far prendere coscienza i b. del proprio corpo e a stimolare la respirazione come forma di autocontrollo emotivo.G</a:t>
            </a:r>
            <a:r>
              <a:rPr lang="it-IT" sz="2800"/>
              <a:t>eneralmente svolto per un periodo limitato di ore. </a:t>
            </a:r>
            <a:endParaRPr/>
          </a:p>
        </p:txBody>
      </p:sp>
      <p:pic>
        <p:nvPicPr>
          <p:cNvPr id="301" name="Google Shape;301;p28" descr="Meditation | Relaxing gif, Motion design animation, Gif da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1623" y="4552126"/>
            <a:ext cx="3074500" cy="230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28" descr="Dribbble - Yoga-Gif1.gif by Sibin K Devass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96125" y="4797150"/>
            <a:ext cx="2747800" cy="206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7525" y="4704938"/>
            <a:ext cx="2324100" cy="200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 b="1" u="sng"/>
              <a:t>PROGETTO MUSICOTERAPIA</a:t>
            </a:r>
            <a:endParaRPr b="1" u="sng"/>
          </a:p>
        </p:txBody>
      </p:sp>
      <p:sp>
        <p:nvSpPr>
          <p:cNvPr id="309" name="Google Shape;309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it-IT" b="1"/>
              <a:t>Rivolto a tutti i bambini :</a:t>
            </a:r>
            <a:r>
              <a:rPr lang="it-IT"/>
              <a:t>svolto da un esperto di musicoterapia. Attraverso la musicoterapia i b. vengono stimolati nel comprendere le emozioni, favorire la comunicazione e l’ascolto (questi sono solo alcuni degli obiettivi)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t-IT" sz="2800"/>
              <a:t>Generalmente svolto per un periodo</a:t>
            </a:r>
            <a:endParaRPr sz="280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t-IT" sz="2800"/>
              <a:t> limitato. </a:t>
            </a:r>
            <a:endParaRPr/>
          </a:p>
        </p:txBody>
      </p:sp>
      <p:pic>
        <p:nvPicPr>
          <p:cNvPr id="310" name="Google Shape;310;p29" descr="I benefici della musicoterapia negli anziani — Istituto per lo Studio delle  Psicoterapi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1559" y="4178865"/>
            <a:ext cx="2285231" cy="1401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9" descr="Led Zep Gifs - Gallery | Led zeppelin, Led zeppelin songs, Led ze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2075" y="5077001"/>
            <a:ext cx="4705974" cy="17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it-IT" b="1" u="sng"/>
              <a:t/>
            </a:r>
            <a:br>
              <a:rPr lang="it-IT" b="1" u="sng"/>
            </a:br>
            <a:r>
              <a:rPr lang="it-IT" b="1" u="sng"/>
              <a:t>PROGETTO GIOCHIAMO</a:t>
            </a:r>
            <a:r>
              <a:rPr lang="it-IT"/>
              <a:t/>
            </a:r>
            <a:br>
              <a:rPr lang="it-IT"/>
            </a:br>
            <a:r>
              <a:rPr lang="it-IT" b="1" u="sng"/>
              <a:t>NATURALMENTE</a:t>
            </a:r>
            <a:r>
              <a:rPr lang="it-IT"/>
              <a:t/>
            </a:r>
            <a:br>
              <a:rPr lang="it-IT"/>
            </a:br>
            <a:endParaRPr/>
          </a:p>
        </p:txBody>
      </p:sp>
      <p:sp>
        <p:nvSpPr>
          <p:cNvPr id="317" name="Google Shape;317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it-IT" b="1"/>
              <a:t>Rivolto ai bambini di 5 anni. Finanziato dall’ente Parco delle Foreste Casentinesi.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it-IT"/>
              <a:t>Il progetto è finalizzato alla </a:t>
            </a:r>
            <a:r>
              <a:rPr lang="it-IT" u="sng"/>
              <a:t>scoperta del mondo</a:t>
            </a:r>
            <a:r>
              <a:rPr lang="it-IT"/>
              <a:t> intorno a noi. Un esperto esterno guiderà i bambini nell’ambiente naturale attraverso esperienze, giochi ed incontri.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318" name="Google Shape;31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7675" y="4860025"/>
            <a:ext cx="2665100" cy="176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4790" y="4841576"/>
            <a:ext cx="2886285" cy="176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0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it-IT" b="1" u="sng"/>
              <a:t/>
            </a:r>
            <a:br>
              <a:rPr lang="it-IT" b="1" u="sng"/>
            </a:br>
            <a:r>
              <a:rPr lang="it-IT" sz="4000" b="1" u="sng"/>
              <a:t>IRC : INSEGNAMENTO RELIGIONE</a:t>
            </a:r>
            <a:r>
              <a:rPr lang="it-IT" sz="4000"/>
              <a:t/>
            </a:r>
            <a:br>
              <a:rPr lang="it-IT" sz="4000"/>
            </a:br>
            <a:r>
              <a:rPr lang="it-IT" sz="4000" b="1" u="sng"/>
              <a:t>CATTOLICA</a:t>
            </a:r>
            <a:r>
              <a:rPr lang="it-IT"/>
              <a:t/>
            </a:r>
            <a:br>
              <a:rPr lang="it-IT"/>
            </a:br>
            <a:endParaRPr/>
          </a:p>
        </p:txBody>
      </p:sp>
      <p:sp>
        <p:nvSpPr>
          <p:cNvPr id="325" name="Google Shape;325;p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b="1"/>
              <a:t>NON E’ UN PROGETTO ma UN INSEGNAMENTO CURRICOLARE DELLA SCUOLA.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b="1"/>
              <a:t>Rivolto a tutti i bambini</a:t>
            </a:r>
            <a:r>
              <a:rPr lang="it-IT"/>
              <a:t>.</a:t>
            </a:r>
            <a:r>
              <a:rPr lang="it-IT" b="1"/>
              <a:t> Viene svolto da una docente di IRC.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/>
              <a:t> Per aderire a questo insegnamento i genitori devono barrare tale opzione nella domanda di iscrizione.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/>
              <a:t> Il percorso è finalizzato alla </a:t>
            </a:r>
            <a:r>
              <a:rPr lang="it-IT" u="sng"/>
              <a:t>maturazione dell' identità nella dimensione religiosa e la promozione di tutti quei valori umanamente condivisibili</a:t>
            </a:r>
            <a:r>
              <a:rPr lang="it-IT"/>
              <a:t> (amicizia, rispetto degli altri e della natura, condivisione etc…) </a:t>
            </a:r>
            <a:endParaRPr b="1"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326" name="Google Shape;326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25420" y="5505993"/>
            <a:ext cx="2361375" cy="13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0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it-IT" b="1" u="sng"/>
              <a:t/>
            </a:r>
            <a:br>
              <a:rPr lang="it-IT" b="1" u="sng"/>
            </a:br>
            <a:r>
              <a:rPr lang="it-IT" b="1" u="sng"/>
              <a:t>USCITE DIDATTICHE</a:t>
            </a:r>
            <a:r>
              <a:rPr lang="it-IT"/>
              <a:t/>
            </a:r>
            <a:br>
              <a:rPr lang="it-IT"/>
            </a:br>
            <a:endParaRPr/>
          </a:p>
        </p:txBody>
      </p:sp>
      <p:sp>
        <p:nvSpPr>
          <p:cNvPr id="332" name="Google Shape;332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/>
              <a:t>Durante l’anno scolastico sono previste molte uscite a piedi nel territorio, limitrofo alla scuola, mirate spesso al consolidamento e all’approfondimento dei contenuti didattici proposti nelle varie UDA (unità di apprendimento). </a:t>
            </a:r>
            <a:r>
              <a:rPr lang="it-IT" b="1"/>
              <a:t>Sarà fatta firmare autorizzazione da parte dei genitori a inizio anno. 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b="1"/>
              <a:t>NON ESISTE IL SERVIZIO DI TRASPORTO CON PULMINO COMUNALE PERO’....</a:t>
            </a:r>
            <a:endParaRPr/>
          </a:p>
          <a:p>
            <a:pPr marL="342900" lvl="0" indent="-34290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b="1"/>
              <a:t>Per i bambini di 5 anni il Comune ha sempre garantito il pulmino per la visita a Raggiolo </a:t>
            </a:r>
            <a:r>
              <a:rPr lang="it-IT"/>
              <a:t>per la raccolta delle castagne, la visita al mulino, all’Ecomuseo e al bellissimo sentiero dell’armonia.</a:t>
            </a:r>
            <a:endParaRPr/>
          </a:p>
          <a:p>
            <a:pPr marL="342900" lvl="0" indent="-34290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/>
              <a:t>Questo anno </a:t>
            </a:r>
            <a:r>
              <a:rPr lang="it-IT" b="1"/>
              <a:t>i bambini di 5 anni </a:t>
            </a:r>
            <a:r>
              <a:rPr lang="it-IT"/>
              <a:t>andranno con il treno in visita </a:t>
            </a:r>
            <a:r>
              <a:rPr lang="it-IT" b="1"/>
              <a:t>alla caserma dei pompieri di Pratovecchio </a:t>
            </a:r>
            <a:r>
              <a:rPr lang="it-IT"/>
              <a:t>e con un pulmino a noleggio al </a:t>
            </a:r>
            <a:r>
              <a:rPr lang="it-IT" b="1"/>
              <a:t>Teatro Dovizi; i costi di queste due uscite, ad oggi, sono </a:t>
            </a:r>
            <a:r>
              <a:rPr lang="it-IT" b="1" u="sng"/>
              <a:t>a carico completamente dei genitori.</a:t>
            </a:r>
            <a:endParaRPr b="1" u="sng"/>
          </a:p>
        </p:txBody>
      </p:sp>
      <p:pic>
        <p:nvPicPr>
          <p:cNvPr id="333" name="Google Shape;33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5200" y="210350"/>
            <a:ext cx="1271600" cy="12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0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2720829148_0_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FF00"/>
          </a:solidFill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/>
              <a:t>DOCENTI SEMPRE IN FORMAZIONE…</a:t>
            </a:r>
            <a:endParaRPr b="1"/>
          </a:p>
        </p:txBody>
      </p:sp>
      <p:sp>
        <p:nvSpPr>
          <p:cNvPr id="339" name="Google Shape;339;g32720829148_0_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it-IT"/>
              <a:t>Ogni anno le docenti sono tenute a svolgere corsi di aggiornamento per una proposta educativa sempre al “passo dei tempi” e per comprendere e conoscere le nuove e variegate esigenze educative dei bambin*.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it-IT"/>
              <a:t>Questo anno le formazioni interesseranno questi argomenti: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it-IT"/>
              <a:t>CODING - INT. NUMERICA - PENSIERO NARRATIVO - FILOSOFIA PER BAMBINI (P4C)- INGLESE- PSICOMOTRICITà -LEGOLAB.</a:t>
            </a:r>
            <a:endParaRPr/>
          </a:p>
        </p:txBody>
      </p:sp>
      <p:pic>
        <p:nvPicPr>
          <p:cNvPr id="340" name="Google Shape;340;g32720829148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9475" y="5110150"/>
            <a:ext cx="1560249" cy="1560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00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2720829148_0_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FF00"/>
          </a:solidFill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/>
              <a:t>PERSONALE ATA </a:t>
            </a:r>
            <a:endParaRPr b="1"/>
          </a:p>
        </p:txBody>
      </p:sp>
      <p:sp>
        <p:nvSpPr>
          <p:cNvPr id="346" name="Google Shape;346;g32720829148_0_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it-IT"/>
              <a:t>Il “lavoro” quotidiano delle docenti si avvale dell’aiuto prezioso del personale ATA (collaboratrici scolastiche) che accolgono i bambini al mattino e preparano gli stessi all’uscita. Le nostre collaboratrici si chiamano </a:t>
            </a:r>
            <a:r>
              <a:rPr lang="it-IT" b="1"/>
              <a:t>Cristina Moneti e Graziella Ceccherini </a:t>
            </a:r>
            <a:r>
              <a:rPr lang="it-IT"/>
              <a:t>ed aiutano non solo le docenti nella cura di un ambiente pulito ed accogliente, ma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it-IT"/>
              <a:t>anche i bambini nei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it-IT"/>
              <a:t>loro bisogni quotidiani.</a:t>
            </a:r>
            <a:endParaRPr/>
          </a:p>
        </p:txBody>
      </p:sp>
      <p:pic>
        <p:nvPicPr>
          <p:cNvPr id="347" name="Google Shape;347;g32720829148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1750" y="4487100"/>
            <a:ext cx="2427975" cy="2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00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 b="1"/>
              <a:t>INFO UTILI</a:t>
            </a:r>
            <a:endParaRPr b="1"/>
          </a:p>
        </p:txBody>
      </p:sp>
      <p:sp>
        <p:nvSpPr>
          <p:cNvPr id="353" name="Google Shape;353;p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/>
              <a:t>I MODULI CARTACEI ANDRANNO COMPILATI E </a:t>
            </a:r>
            <a:r>
              <a:rPr lang="it-IT" b="1"/>
              <a:t>RIPORTATI IN SEGRETERIA DAL 21 GENNAIO AL  10 FEBBRAIO !!!</a:t>
            </a:r>
            <a:endParaRPr/>
          </a:p>
          <a:p>
            <a:pPr marL="0" lvl="0" indent="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/>
              <a:t> Il modulo è reperibile sul sito </a:t>
            </a:r>
            <a:r>
              <a:rPr lang="it-IT" b="1" u="sng">
                <a:solidFill>
                  <a:schemeClr val="hlink"/>
                </a:solidFill>
                <a:hlinkClick r:id="rId3"/>
              </a:rPr>
              <a:t>www.icsoci.edu.it</a:t>
            </a:r>
            <a:r>
              <a:rPr lang="it-IT" b="1"/>
              <a:t> </a:t>
            </a:r>
            <a:endParaRPr b="1"/>
          </a:p>
          <a:p>
            <a:pPr marL="342900" lvl="0" indent="-34290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b="1"/>
              <a:t>ORARIO SEGRETERIA:</a:t>
            </a:r>
            <a:r>
              <a:rPr lang="it-IT"/>
              <a:t> lun-ven 12.30-13.30/ sab.10.30-12.30</a:t>
            </a:r>
            <a:endParaRPr/>
          </a:p>
          <a:p>
            <a:pPr marL="342900" lvl="0" indent="-34290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b="1"/>
              <a:t>Telefono segreteria: 0575-560251 </a:t>
            </a:r>
            <a:endParaRPr b="1"/>
          </a:p>
          <a:p>
            <a:pPr marL="342900" lvl="0" indent="-34290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b="1"/>
              <a:t>Il servizio mensa è a carico del Comune di Ortignano Raggiolo.</a:t>
            </a:r>
            <a:endParaRPr b="1"/>
          </a:p>
          <a:p>
            <a:pPr marL="342900" lvl="0" indent="-34290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b="1"/>
          </a:p>
          <a:p>
            <a:pPr marL="342900" lvl="0" indent="-34290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/>
              <a:t>“La scuola dell’infanzia accoglie bambini di età compresa tra i tre e i cinque anni compiuti entro il 31 dicembre dell’anno 2025. Possono, altresì, a richiesta dei genitori, essere iscritti i bambini che compiono il terzo anno di età entro il 30 aprile 2026, </a:t>
            </a:r>
            <a:r>
              <a:rPr lang="it-IT" b="1"/>
              <a:t>in regola con le vaccinazioni obbligatorie</a:t>
            </a:r>
            <a:r>
              <a:rPr lang="it-IT"/>
              <a:t>, stabilite dalla Legge.”</a:t>
            </a:r>
            <a:endParaRPr/>
          </a:p>
        </p:txBody>
      </p:sp>
      <p:pic>
        <p:nvPicPr>
          <p:cNvPr id="354" name="Google Shape;35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5069" y="1893525"/>
            <a:ext cx="2010749" cy="2843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00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2720829148_2_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FF00"/>
          </a:solidFill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/>
              <a:t>PERCHè SCEGLIERE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/>
              <a:t> LA NOSTRA SCUOLA….</a:t>
            </a:r>
            <a:endParaRPr b="1"/>
          </a:p>
        </p:txBody>
      </p:sp>
      <p:sp>
        <p:nvSpPr>
          <p:cNvPr id="360" name="Google Shape;360;g32720829148_2_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13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457200" lvl="0" indent="-300037" algn="l" rtl="0">
              <a:spcBef>
                <a:spcPts val="360"/>
              </a:spcBef>
              <a:spcAft>
                <a:spcPts val="0"/>
              </a:spcAft>
              <a:buSzPct val="56250"/>
              <a:buChar char="-"/>
            </a:pPr>
            <a:r>
              <a:rPr lang="it-IT" b="1"/>
              <a:t>MENSA INTERNA DI OTTIMA QUALITà</a:t>
            </a:r>
            <a:r>
              <a:rPr lang="it-IT"/>
              <a:t>: mensa che fornisce anche la colazione e la merenda (per chi rimane dopo le 16.00)</a:t>
            </a:r>
            <a:endParaRPr/>
          </a:p>
          <a:p>
            <a:pPr marL="457200" lvl="0" indent="-300037" algn="l" rtl="0">
              <a:spcBef>
                <a:spcPts val="0"/>
              </a:spcBef>
              <a:spcAft>
                <a:spcPts val="0"/>
              </a:spcAft>
              <a:buSzPct val="56250"/>
              <a:buChar char="-"/>
            </a:pPr>
            <a:r>
              <a:rPr lang="it-IT" b="1"/>
              <a:t>POSSIBILITà DI ORARIO PROLUNGATO</a:t>
            </a:r>
            <a:r>
              <a:rPr lang="it-IT"/>
              <a:t>:con certificazione del datore di lavoro di entrambi i genitori; servizio con educatore.</a:t>
            </a:r>
            <a:endParaRPr/>
          </a:p>
          <a:p>
            <a:pPr marL="457200" lvl="0" indent="-300037" algn="l" rtl="0">
              <a:spcBef>
                <a:spcPts val="0"/>
              </a:spcBef>
              <a:spcAft>
                <a:spcPts val="0"/>
              </a:spcAft>
              <a:buSzPct val="56250"/>
              <a:buChar char="-"/>
            </a:pPr>
            <a:r>
              <a:rPr lang="it-IT" b="1"/>
              <a:t>ATTIVITà OMOGENEE PER ETA’</a:t>
            </a:r>
            <a:r>
              <a:rPr lang="it-IT"/>
              <a:t>: i bambini della stessa età ogni giorno stanno insieme, anche se di sezione diversa, per svolgere attività didattiche specifiche e mirate alle loro potenzialità. Stessa modalità anche per i vari progetti proposti.</a:t>
            </a:r>
            <a:endParaRPr/>
          </a:p>
          <a:p>
            <a:pPr marL="457200" lvl="0" indent="-300037" algn="l" rtl="0">
              <a:spcBef>
                <a:spcPts val="0"/>
              </a:spcBef>
              <a:spcAft>
                <a:spcPts val="0"/>
              </a:spcAft>
              <a:buSzPct val="56250"/>
              <a:buChar char="-"/>
            </a:pPr>
            <a:r>
              <a:rPr lang="it-IT" b="1"/>
              <a:t>USCITE DIDATTICHE NEL TERRITORIO:</a:t>
            </a:r>
            <a:r>
              <a:rPr lang="it-IT"/>
              <a:t> l’ambiente circostante si presta a numerosissime uscite a piedi che favoriscono uno sviluppo armonico del b. con la natura e il suo benessere psicofisico, nonchè lo sviluppo del rispetto e amore per l’ambiente naturale circostante (</a:t>
            </a:r>
            <a:r>
              <a:rPr lang="it-IT" b="1" u="sng"/>
              <a:t>rafforzato anche dal  fare l’orto  insieme</a:t>
            </a:r>
            <a:r>
              <a:rPr lang="it-IT"/>
              <a:t> e dalla festa degli alberi in collaborazione con Il Corpo Forestale)</a:t>
            </a:r>
            <a:endParaRPr/>
          </a:p>
          <a:p>
            <a:pPr marL="457200" lvl="0" indent="-300037" algn="l" rtl="0">
              <a:spcBef>
                <a:spcPts val="0"/>
              </a:spcBef>
              <a:spcAft>
                <a:spcPts val="0"/>
              </a:spcAft>
              <a:buSzPct val="56250"/>
              <a:buChar char="-"/>
            </a:pPr>
            <a:r>
              <a:rPr lang="it-IT" b="1"/>
              <a:t>CONTINUITà EFFETTIVA</a:t>
            </a:r>
            <a:r>
              <a:rPr lang="it-IT"/>
              <a:t> con l’adiacente Scuola Primaria</a:t>
            </a:r>
            <a:endParaRPr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it-IT" b="1"/>
              <a:t>ESSERE UNA SCUOLA PICCOLA CI PERMETTE DI ESSERE</a:t>
            </a:r>
            <a:endParaRPr b="1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it-IT" b="1"/>
              <a:t> UNA GRANDE FAMIGLIA!!!!</a:t>
            </a:r>
            <a:endParaRPr b="1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1" name="Google Shape;361;g32720829148_2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4250" y="5589900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g32720829148_2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26050" y="5705900"/>
            <a:ext cx="3157525" cy="91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it-IT" b="1"/>
              <a:t/>
            </a:r>
            <a:br>
              <a:rPr lang="it-IT" b="1"/>
            </a:br>
            <a:r>
              <a:rPr lang="it-IT" b="1"/>
              <a:t>Come si raggiungono le finalità?</a:t>
            </a:r>
            <a:r>
              <a:rPr lang="it-IT"/>
              <a:t/>
            </a:r>
            <a:br>
              <a:rPr lang="it-IT"/>
            </a:br>
            <a:endParaRPr/>
          </a:p>
        </p:txBody>
      </p:sp>
      <p:sp>
        <p:nvSpPr>
          <p:cNvPr id="105" name="Google Shape;105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363400" cy="49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9600"/>
          </a:p>
          <a:p>
            <a:pPr marL="1371600" lvl="0" indent="-1371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960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12800"/>
              <a:t>Le finalità vengono raggiunte attraverso percorsi su </a:t>
            </a:r>
            <a:r>
              <a:rPr lang="it-IT" sz="12800" b="1"/>
              <a:t>5 campi di esperienza </a:t>
            </a:r>
            <a:r>
              <a:rPr lang="it-IT" sz="12800"/>
              <a:t>prescritti dalle indicazioni ministeriali </a:t>
            </a:r>
            <a:r>
              <a:rPr lang="it-IT" sz="12800" b="1"/>
              <a:t>(INDICAZIONI NAZIONALI del 2012)</a:t>
            </a:r>
            <a:r>
              <a:rPr lang="it-IT" sz="12800"/>
              <a:t> intesi come </a:t>
            </a:r>
            <a:r>
              <a:rPr lang="it-IT" sz="12800" b="1"/>
              <a:t>campi del fare, dell’agire del bambino</a:t>
            </a:r>
            <a:r>
              <a:rPr lang="it-IT" sz="12800"/>
              <a:t> a cui seguiranno, nei gradi scolastici successivi, le discipline.</a:t>
            </a:r>
            <a:endParaRPr/>
          </a:p>
          <a:p>
            <a:pPr marL="742950" lvl="0" indent="-7429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960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9600"/>
              <a:t/>
            </a:r>
            <a:br>
              <a:rPr lang="it-IT" sz="9600"/>
            </a:br>
            <a:endParaRPr sz="960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9600"/>
          </a:p>
        </p:txBody>
      </p:sp>
      <p:pic>
        <p:nvPicPr>
          <p:cNvPr id="106" name="Google Shape;106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4200" y="4672275"/>
            <a:ext cx="2110975" cy="191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it-IT" b="1"/>
              <a:t>QUESTA E' LA NOSTRA SCUOLA...</a:t>
            </a:r>
            <a:r>
              <a:rPr lang="it-IT"/>
              <a:t/>
            </a:r>
            <a:br>
              <a:rPr lang="it-IT"/>
            </a:br>
            <a:endParaRPr/>
          </a:p>
        </p:txBody>
      </p:sp>
      <p:sp>
        <p:nvSpPr>
          <p:cNvPr id="368" name="Google Shape;368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it-IT" sz="3600" b="1"/>
              <a:t>   ...VI ASPETTIAMO A SETTEMBRE !!!</a:t>
            </a:r>
            <a:endParaRPr sz="3600" b="1"/>
          </a:p>
          <a:p>
            <a:pPr marL="34290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b="1"/>
          </a:p>
        </p:txBody>
      </p:sp>
      <p:pic>
        <p:nvPicPr>
          <p:cNvPr id="369" name="Google Shape;369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50958" y="1118000"/>
            <a:ext cx="2911055" cy="2692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4851" y="4838250"/>
            <a:ext cx="5188175" cy="188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 b="1"/>
              <a:t>I 5 CAMPI DI ESPERIENZA</a:t>
            </a:r>
            <a:endParaRPr b="1"/>
          </a:p>
        </p:txBody>
      </p:sp>
      <p:sp>
        <p:nvSpPr>
          <p:cNvPr id="112" name="Google Shape;112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 sz="2800" b="1" u="sng"/>
              <a:t>IL SE' E L'ALTRO:</a:t>
            </a:r>
            <a:r>
              <a:rPr lang="it-IT" sz="2800"/>
              <a:t> le grandi domande, il senso morale, il vivere insieme, le regole comunitarie…</a:t>
            </a:r>
            <a:endParaRPr sz="280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 sz="2800" b="1" u="sng"/>
              <a:t>LINGUAGGI, CREATIVITA', ESPRESSIONE</a:t>
            </a:r>
            <a:r>
              <a:rPr lang="it-IT" sz="2800"/>
              <a:t>:gestualità, arte, musica, multimedialità…</a:t>
            </a:r>
            <a:endParaRPr sz="280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 sz="2800" b="1" u="sng"/>
              <a:t>IL CORPO IN MOVIMENTO</a:t>
            </a:r>
            <a:r>
              <a:rPr lang="it-IT" sz="2800"/>
              <a:t>:identità corporea, autonomia, salute..</a:t>
            </a:r>
            <a:endParaRPr sz="280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 sz="2800" b="1" u="sng"/>
              <a:t>I DISCORSI E LE PAROLE:</a:t>
            </a:r>
            <a:r>
              <a:rPr lang="it-IT" sz="2800"/>
              <a:t> comunicazione, sviluppo del linguaggio, cultura, ascolto…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 sz="2800" b="1" u="sng"/>
              <a:t>LA CONOSCENZA DEL MONDO</a:t>
            </a:r>
            <a:r>
              <a:rPr lang="it-IT" sz="2800"/>
              <a:t>:ordine, misura, spazio, tempo, natura..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  <p:transition advTm="5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>
            <a:spLocks noGrp="1"/>
          </p:cNvSpPr>
          <p:nvPr>
            <p:ph type="body" idx="1"/>
          </p:nvPr>
        </p:nvSpPr>
        <p:spPr>
          <a:xfrm>
            <a:off x="457200" y="620688"/>
            <a:ext cx="8229600" cy="550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t-IT" sz="2800"/>
              <a:t>Altro documento a cui la Scuola dell’infanzia,così come tutte le scuole di ogno ordine e grado, fa riferimento sono le </a:t>
            </a:r>
            <a:r>
              <a:rPr lang="it-IT" sz="2800" b="1"/>
              <a:t>COMPETENZE CHIAVE EUROPEE del 2018 :  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 sz="2000"/>
              <a:t>COMUNICAZIONE NELLA MADRELINGUA - COMUNICAZIONE NELLE LINGUE STRANIERE -  COMPETENZE DI BASE IN MATEMATICA,SCIENZE E TECNOLOGIA  - COMPETENZE DIGITALI LINGUAGGI, CREATIVITÀ, ESPRESSIONE - IMPARARE AD IMPARARE - COMPETENZE SOCIALI E CIVICHE  - SPIRITO DI INIZIATIVA E IMPRENDITORIALITÀ  - CONSAPEVOLEZZA ED ESPRESSIONE CULTURALE.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 sz="2000"/>
              <a:t> </a:t>
            </a:r>
            <a:r>
              <a:rPr lang="it-IT" sz="2800"/>
              <a:t>Altro documento a cui faremo riferimento è il DM 35/2020 contenente le</a:t>
            </a:r>
            <a:r>
              <a:rPr lang="it-IT" sz="2800" b="1"/>
              <a:t> “Linee guida per l’insegnamento dell’educazione civica”: </a:t>
            </a:r>
            <a:r>
              <a:rPr lang="it-IT" sz="2100">
                <a:solidFill>
                  <a:srgbClr val="474747"/>
                </a:solidFill>
              </a:rPr>
              <a:t>l'</a:t>
            </a:r>
            <a:r>
              <a:rPr lang="it-IT" sz="2100">
                <a:solidFill>
                  <a:srgbClr val="040C28"/>
                </a:solidFill>
              </a:rPr>
              <a:t>educazione civica</a:t>
            </a:r>
            <a:r>
              <a:rPr lang="it-IT" sz="2100">
                <a:solidFill>
                  <a:srgbClr val="474747"/>
                </a:solidFill>
              </a:rPr>
              <a:t> </a:t>
            </a:r>
            <a:r>
              <a:rPr lang="it-IT" sz="2100">
                <a:solidFill>
                  <a:srgbClr val="474747"/>
                </a:solidFill>
                <a:highlight>
                  <a:srgbClr val="FFFFFF"/>
                </a:highlight>
              </a:rPr>
              <a:t>contribuisce a </a:t>
            </a:r>
            <a:r>
              <a:rPr lang="it-IT" sz="2100" b="1">
                <a:solidFill>
                  <a:srgbClr val="474747"/>
                </a:solidFill>
                <a:highlight>
                  <a:srgbClr val="FFFFFF"/>
                </a:highlight>
              </a:rPr>
              <a:t>formare cittadini responsabili e attivi nel rispetto delle regole,</a:t>
            </a:r>
            <a:r>
              <a:rPr lang="it-IT" sz="2100">
                <a:solidFill>
                  <a:srgbClr val="474747"/>
                </a:solidFill>
                <a:highlight>
                  <a:srgbClr val="FFFFFF"/>
                </a:highlight>
              </a:rPr>
              <a:t> dei diritti e dei doveri. Grande importanza nella nostra scuola verrà data anche allo </a:t>
            </a:r>
            <a:r>
              <a:rPr lang="it-IT" sz="2100" b="1">
                <a:solidFill>
                  <a:srgbClr val="474747"/>
                </a:solidFill>
                <a:highlight>
                  <a:srgbClr val="FFFFFF"/>
                </a:highlight>
              </a:rPr>
              <a:t>sviluppo di una sensibilità ecologica e sostenibile nei confronti dell'ambiente circostante.</a:t>
            </a:r>
            <a:endParaRPr sz="3700" b="1"/>
          </a:p>
        </p:txBody>
      </p:sp>
      <p:pic>
        <p:nvPicPr>
          <p:cNvPr id="118" name="Google Shape;11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8370" y="2644195"/>
            <a:ext cx="1222975" cy="122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it-IT" sz="4000" b="1"/>
              <a:t>LA NOSTRA SCUOLA è UN PO’ MAGICA!</a:t>
            </a:r>
            <a:endParaRPr sz="4000" b="1"/>
          </a:p>
        </p:txBody>
      </p:sp>
      <p:sp>
        <p:nvSpPr>
          <p:cNvPr id="124" name="Google Shape;124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t-IT" sz="2800"/>
              <a:t>La nostra scuola ha come </a:t>
            </a:r>
            <a:r>
              <a:rPr lang="it-IT" sz="2800" b="1"/>
              <a:t>personaggio motivatore </a:t>
            </a:r>
            <a:r>
              <a:rPr lang="it-IT" sz="2800"/>
              <a:t>il </a:t>
            </a:r>
            <a:r>
              <a:rPr lang="it-IT" sz="2800" b="1"/>
              <a:t>Folletto Tintoretto</a:t>
            </a:r>
            <a:r>
              <a:rPr lang="it-IT" sz="2800"/>
              <a:t>: conosceremo anche con i nuovi bambini che frequenteranno la nostra scuola, la sua storia, i suoi amici e il suo ambiente. Talvolta faremo delle uscite a piedi per arrivare al suo bosco di noci….Tintoretto è speciale perché non si fa mai vedere ma ci manda messaggi, talvolta ingredienti, doni, ma soprattutto tanti stimoli per fare ipotesi, trovare soluzioni, creare oggetti etc….</a:t>
            </a:r>
            <a:endParaRPr/>
          </a:p>
        </p:txBody>
      </p:sp>
      <p:pic>
        <p:nvPicPr>
          <p:cNvPr id="125" name="Google Shape;125;p6" descr="Piccoli e Piccolissimi - Scuola Infanzia Santa Dorotea Bovegn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58785" y="5064527"/>
            <a:ext cx="1008112" cy="142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6" descr="Immagini di Folletti - Download gratuiti su Freepi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424325" y="5589250"/>
            <a:ext cx="638886" cy="89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it-IT" sz="4000" b="1"/>
              <a:t>LE NOSTRE SEZIONI A.S. 2024/2025</a:t>
            </a:r>
            <a:endParaRPr sz="4000" b="1"/>
          </a:p>
        </p:txBody>
      </p:sp>
      <p:sp>
        <p:nvSpPr>
          <p:cNvPr id="132" name="Google Shape;132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/>
              <a:t>DOCENTI SEZIONE DELL’ALBERO </a:t>
            </a:r>
            <a:r>
              <a:rPr lang="it-IT" b="1"/>
              <a:t>NOCE :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/>
              <a:t>VANNINI MICHELA (fiduciaria di plesso) – GORI FRANCESCA- SPINA ARTURA(doc.sostegno)-ROSSI LAURA (docente IRC)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/>
              <a:t>DOCENTI SEZIONE DELL’ALBERO </a:t>
            </a:r>
            <a:r>
              <a:rPr lang="it-IT" b="1"/>
              <a:t>CASTAGNA</a:t>
            </a:r>
            <a:r>
              <a:rPr lang="it-IT"/>
              <a:t>: 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/>
              <a:t>NIBI FEDERICA(sostituita da MASCALCHI LAURA)- BORGOGNI ANNALISA- BERTELLI ELISABETTA (doc.sostegno) )-ROSSI LAURA (docente IRC)</a:t>
            </a:r>
            <a:endParaRPr/>
          </a:p>
          <a:p>
            <a:pPr marL="342900" lvl="0" indent="-342900" algn="ctr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b="1"/>
          </a:p>
        </p:txBody>
      </p:sp>
      <p:pic>
        <p:nvPicPr>
          <p:cNvPr id="133" name="Google Shape;133;p7" descr="Castagna Illustrazioni, Vettoriali E Clipart Stock – (25,126 Illustrazioni  Stock)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94177" y="3604148"/>
            <a:ext cx="962798" cy="100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7" descr="Noce (botanica) - Wikipe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63500" y="1600199"/>
            <a:ext cx="1224150" cy="958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26a9b5952f_0_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it-IT" b="1"/>
              <a:t>ATTIVITà DIDATTICHE 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lang="it-IT" b="1"/>
              <a:t> A GRUPPO OMOGENEO</a:t>
            </a:r>
            <a:endParaRPr sz="4000" b="1"/>
          </a:p>
        </p:txBody>
      </p:sp>
      <p:sp>
        <p:nvSpPr>
          <p:cNvPr id="140" name="Google Shape;140;g326a9b5952f_0_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0000"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28416"/>
              <a:buFont typeface="Arial"/>
              <a:buNone/>
            </a:pPr>
            <a:r>
              <a:rPr lang="it-IT" sz="3871" b="1"/>
              <a:t>E</a:t>
            </a:r>
            <a:r>
              <a:rPr lang="it-IT" sz="4627" b="1"/>
              <a:t>ntrambe le sezioni sono di età mista: c</a:t>
            </a:r>
            <a:r>
              <a:rPr lang="it-IT" sz="4627"/>
              <a:t>ioè accolgono bambin* di varie età.</a:t>
            </a:r>
            <a:endParaRPr sz="4627"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440"/>
              <a:buNone/>
            </a:pPr>
            <a:r>
              <a:rPr lang="it-IT" sz="4627"/>
              <a:t>Però </a:t>
            </a:r>
            <a:r>
              <a:rPr lang="it-IT" sz="4627" b="1"/>
              <a:t>dalle 10.30 alle 12.00 circa</a:t>
            </a:r>
            <a:r>
              <a:rPr lang="it-IT" sz="4627"/>
              <a:t>,i bambini della stessa età, </a:t>
            </a:r>
            <a:r>
              <a:rPr lang="it-IT" sz="4627" b="1"/>
              <a:t>in un’aula apposita, </a:t>
            </a:r>
            <a:r>
              <a:rPr lang="it-IT" sz="4627"/>
              <a:t>fanno attività didattica </a:t>
            </a:r>
            <a:r>
              <a:rPr lang="it-IT" sz="4627" b="1"/>
              <a:t>TUTTI insieme</a:t>
            </a:r>
            <a:r>
              <a:rPr lang="it-IT" sz="4627"/>
              <a:t>. Questo permette alle docenti di calibrare le attività didattiche in maniera più personalizzata e con difficoltà crescente in base alle competenze e all’età anagrafica dei bambini. Quindi bambini di sezione diverse,  ma con la stessa età,  fanno attività didattica e pranzo tutti insieme.</a:t>
            </a:r>
            <a:endParaRPr sz="4627"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440"/>
              <a:buNone/>
            </a:pPr>
            <a:r>
              <a:rPr lang="it-IT" sz="4627"/>
              <a:t>Anche i progetti con o senza esperto esterno, vengono svolti a gruppo omogeneo per età anagrafica, così come IRC (insegnamento religione cattolica).</a:t>
            </a:r>
            <a:endParaRPr sz="4627"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440"/>
              <a:buNone/>
            </a:pPr>
            <a:r>
              <a:rPr lang="it-IT" sz="4627">
                <a:highlight>
                  <a:srgbClr val="FF0000"/>
                </a:highlight>
              </a:rPr>
              <a:t>GRUPPO DEI ROSSI</a:t>
            </a:r>
            <a:r>
              <a:rPr lang="it-IT" sz="4627"/>
              <a:t>: bambini di tre anni</a:t>
            </a:r>
            <a:endParaRPr sz="4627"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440"/>
              <a:buNone/>
            </a:pPr>
            <a:r>
              <a:rPr lang="it-IT" sz="4627">
                <a:highlight>
                  <a:srgbClr val="FFFF00"/>
                </a:highlight>
              </a:rPr>
              <a:t>GRUPPO DEI GIALLI:</a:t>
            </a:r>
            <a:r>
              <a:rPr lang="it-IT" sz="4627"/>
              <a:t> bambini di 4 anni</a:t>
            </a:r>
            <a:endParaRPr sz="4627"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440"/>
              <a:buNone/>
            </a:pPr>
            <a:r>
              <a:rPr lang="it-IT" sz="4627">
                <a:highlight>
                  <a:srgbClr val="6AA84F"/>
                </a:highlight>
              </a:rPr>
              <a:t>GRUPPO DEI VERDI</a:t>
            </a:r>
            <a:r>
              <a:rPr lang="it-IT" sz="4627"/>
              <a:t>: bambini di 5 anni</a:t>
            </a:r>
            <a:endParaRPr sz="4627"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it-IT" sz="4627"/>
              <a:t> Negli anni scorsi abbiamo avuto anche il </a:t>
            </a:r>
            <a:r>
              <a:rPr lang="it-IT" sz="4627">
                <a:highlight>
                  <a:srgbClr val="4A86E8"/>
                </a:highlight>
              </a:rPr>
              <a:t>GRUPPO DEI BLU</a:t>
            </a:r>
            <a:r>
              <a:rPr lang="it-IT" sz="4627"/>
              <a:t>: bambini anticipatari</a:t>
            </a:r>
            <a:endParaRPr sz="4627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endParaRPr sz="4627"/>
          </a:p>
          <a:p>
            <a:pPr marL="342900" lvl="0" indent="-342900" algn="ctr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b="1"/>
          </a:p>
        </p:txBody>
      </p:sp>
      <p:pic>
        <p:nvPicPr>
          <p:cNvPr id="141" name="Google Shape;141;g326a9b5952f_0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97925" y="5662750"/>
            <a:ext cx="3154675" cy="85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000"/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2437</Words>
  <Application>Microsoft Office PowerPoint</Application>
  <PresentationFormat>Presentazione su schermo (4:3)</PresentationFormat>
  <Paragraphs>197</Paragraphs>
  <Slides>40</Slides>
  <Notes>40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40</vt:i4>
      </vt:variant>
    </vt:vector>
  </HeadingPairs>
  <TitlesOfParts>
    <vt:vector size="41" baseType="lpstr">
      <vt:lpstr>Tema di Office</vt:lpstr>
      <vt:lpstr>SCUOLA DELL' INFANZIA DI SAN PIERO </vt:lpstr>
      <vt:lpstr>Diapositiva 2</vt:lpstr>
      <vt:lpstr>Diapositiva 3</vt:lpstr>
      <vt:lpstr> Come si raggiungono le finalità? </vt:lpstr>
      <vt:lpstr>I 5 CAMPI DI ESPERIENZA</vt:lpstr>
      <vt:lpstr>Diapositiva 6</vt:lpstr>
      <vt:lpstr>LA NOSTRA SCUOLA è UN PO’ MAGICA!</vt:lpstr>
      <vt:lpstr>LE NOSTRE SEZIONI A.S. 2024/2025</vt:lpstr>
      <vt:lpstr>ATTIVITà DIDATTICHE   A GRUPPO OMOGENEO</vt:lpstr>
      <vt:lpstr>GLI SPAZI FISICI……</vt:lpstr>
      <vt:lpstr>1° SEZ. ALBERO NOCE (AULA A SX)</vt:lpstr>
      <vt:lpstr>2° SEZ. ALBERO CASTAGNA (AULA A DX)</vt:lpstr>
      <vt:lpstr>AULA POLIFUNZIONALE</vt:lpstr>
      <vt:lpstr>BAGNI</vt:lpstr>
      <vt:lpstr>IL MAGNIFICO GIARDINO !!!</vt:lpstr>
      <vt:lpstr>ORGANIZZAZIONE ORARIA</vt:lpstr>
      <vt:lpstr>PROGETTI POF  (Piano Offerta Formativa)</vt:lpstr>
      <vt:lpstr> PROGETTO ACCOGLIENZA </vt:lpstr>
      <vt:lpstr>PROGETTO TEMPO TROVATO</vt:lpstr>
      <vt:lpstr> PROGETTO CASCHIAMOCI </vt:lpstr>
      <vt:lpstr> PROGETTO DI BIBLIOTECA AUTOGESTITA </vt:lpstr>
      <vt:lpstr> PROGETTO di LINGUA INGLESE </vt:lpstr>
      <vt:lpstr>PROGETTO CODING</vt:lpstr>
      <vt:lpstr>PROGETTO CONTINUITA’</vt:lpstr>
      <vt:lpstr> PROGETTO SPORTGIOCANDO</vt:lpstr>
      <vt:lpstr>PROGETTO P4C (FILOSOFIA PER BAMBINI)</vt:lpstr>
      <vt:lpstr>PROGETTO MADRELINGUA INGLESE</vt:lpstr>
      <vt:lpstr>PROGETTO PSICOMOTRICITA’</vt:lpstr>
      <vt:lpstr>AMICARETE</vt:lpstr>
      <vt:lpstr>ALTRI PROGETTI,  CON ESPERTI ESTERNI, CHE  DOVREBBERO VENIRE  ATTIVATI  NELL’ A.S.2024/2025 E CHE POTREBBERO ESSERE ATTIVATI ANCHE NEL 2025/2026 SONO:</vt:lpstr>
      <vt:lpstr>PROGETTO YOGA</vt:lpstr>
      <vt:lpstr>PROGETTO MUSICOTERAPIA</vt:lpstr>
      <vt:lpstr> PROGETTO GIOCHIAMO NATURALMENTE </vt:lpstr>
      <vt:lpstr> IRC : INSEGNAMENTO RELIGIONE CATTOLICA </vt:lpstr>
      <vt:lpstr> USCITE DIDATTICHE </vt:lpstr>
      <vt:lpstr>DOCENTI SEMPRE IN FORMAZIONE…</vt:lpstr>
      <vt:lpstr>PERSONALE ATA </vt:lpstr>
      <vt:lpstr>INFO UTILI</vt:lpstr>
      <vt:lpstr>PERCHè SCEGLIERE  LA NOSTRA SCUOLA….</vt:lpstr>
      <vt:lpstr>QUESTA E' LA NOSTRA SCUOLA...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SCUOLA DELL' INFANZIA DI SAN PIERO </dc:title>
  <dc:creator>Michela Vannini</dc:creator>
  <cp:lastModifiedBy>admin</cp:lastModifiedBy>
  <cp:revision>1</cp:revision>
  <dcterms:created xsi:type="dcterms:W3CDTF">2019-12-30T11:43:07Z</dcterms:created>
  <dcterms:modified xsi:type="dcterms:W3CDTF">2025-01-23T21:50:35Z</dcterms:modified>
</cp:coreProperties>
</file>