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hK68U6WigkTPa7apysCMdlZOBJ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720829148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72082914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523c9af3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32523c9af3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2720829148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272082914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2720829148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272082914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2720829148_2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272082914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6a9b5952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26a9b5952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6"/>
          <p:cNvSpPr txBox="1"/>
          <p:nvPr>
            <p:ph idx="1" type="subTitle"/>
          </p:nvPr>
        </p:nvSpPr>
        <p:spPr>
          <a:xfrm>
            <a:off x="1371600" y="446475"/>
            <a:ext cx="6400800" cy="51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27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Relationship Id="rId4" Type="http://schemas.openxmlformats.org/officeDocument/2006/relationships/image" Target="../media/image29.png"/><Relationship Id="rId5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9.gif"/><Relationship Id="rId4" Type="http://schemas.openxmlformats.org/officeDocument/2006/relationships/image" Target="../media/image40.gif"/><Relationship Id="rId5" Type="http://schemas.openxmlformats.org/officeDocument/2006/relationships/image" Target="../media/image5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jpg"/><Relationship Id="rId4" Type="http://schemas.openxmlformats.org/officeDocument/2006/relationships/image" Target="../media/image41.gif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icsoci.edu.it/" TargetMode="External"/><Relationship Id="rId4" Type="http://schemas.openxmlformats.org/officeDocument/2006/relationships/image" Target="../media/image4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692697"/>
            <a:ext cx="7772400" cy="230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SCUOLA DELL' INFANZIA</a:t>
            </a:r>
            <a:br>
              <a:rPr lang="it-IT"/>
            </a:br>
            <a:r>
              <a:rPr b="1" lang="it-IT"/>
              <a:t>DI SAN PIERO </a:t>
            </a:r>
            <a:endParaRPr b="1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2708920"/>
            <a:ext cx="6872808" cy="3816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it-IT" sz="2800">
                <a:solidFill>
                  <a:schemeClr val="dk1"/>
                </a:solidFill>
              </a:rPr>
              <a:t>ISTITUTO COMPRENSIVO XIII APRILE SOCI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it-IT" sz="2800">
                <a:solidFill>
                  <a:schemeClr val="dk1"/>
                </a:solidFill>
              </a:rPr>
              <a:t>Dirigente Scolastica: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it-IT" sz="2800">
                <a:solidFill>
                  <a:schemeClr val="dk1"/>
                </a:solidFill>
              </a:rPr>
              <a:t>ALESSANDRO ANTONIETTA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</p:txBody>
      </p:sp>
      <p:pic>
        <p:nvPicPr>
          <p:cNvPr descr="Risultati immagini per bambini scuola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896" y="4725144"/>
            <a:ext cx="230425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lloncino Di Compleanno Vettore, Adesivo Clipart Colorata Collezione Di  Cartoni Animati Di Palloncini Per Festeggiare Il Buon Compleanno,  Etichetta, Clipart PNG e Vector per il download gratuito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3861048"/>
            <a:ext cx="2544217" cy="2544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lloncino Di Compleanno Vettore, Adesivo Clipart Colorata Collezione Di  Cartoni Animati Di Palloncini Per Festeggiare Il Buon Compleanno,  Etichetta, Clipart PNG e Vector per il download gratuito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9783" y="3789040"/>
            <a:ext cx="2544217" cy="254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GLI SPAZI FISICI……</a:t>
            </a:r>
            <a:endParaRPr b="1"/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ENTRIAMO A SCUOLA…</a:t>
            </a:r>
            <a:endParaRPr sz="2800"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OGNI ALUNNO AVRA’ IL 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PROPRIO ATTACCAPANNI 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CON LA FOTO DOVE RIPORRE 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IL PROPRIO  ZAINETTO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E INDUMENTI (giubbotto, felpa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etc….). SI CONSIGLIA DI </a:t>
            </a:r>
            <a:endParaRPr sz="2800"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SCRIVERE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IL NOME SULLE ETICHETTE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DEI VARI INDUMENTI,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OLTRE CHE NEL GREMBIULINO.</a:t>
            </a:r>
            <a:endParaRPr sz="2800"/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7650" y="1527850"/>
            <a:ext cx="3129151" cy="40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1° SEZ. ALBERO NOCE </a:t>
            </a:r>
            <a:r>
              <a:rPr b="1" lang="it-IT" sz="3200"/>
              <a:t>(AULA A SX)</a:t>
            </a:r>
            <a:endParaRPr b="1" sz="3200"/>
          </a:p>
        </p:txBody>
      </p:sp>
      <p:pic>
        <p:nvPicPr>
          <p:cNvPr descr="C:\Users\miche\Desktop\Nuova cartella\SEZ. RANE\IMG-20201217-WA0048.jpg" id="154" name="Google Shape;15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225" y="1460175"/>
            <a:ext cx="2889600" cy="385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che\Desktop\Nuova cartella\SEZ. RANE\IMG-20201217-WA0049.jpg" id="155" name="Google Shape;1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7025" y="1502619"/>
            <a:ext cx="2889600" cy="385276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732225" y="5355300"/>
            <a:ext cx="7447500" cy="15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Ogni aula è organizzata in “angoli” di gioco che i bambini possono esplorare autonomamente. Ad esempio: angolo del disegno, del gioco simbolico, della pittura, del disegno, delle costruzioni, dei giochi logici etc….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None/>
            </a:pPr>
            <a:r>
              <a:rPr b="1" lang="it-IT"/>
              <a:t>2° SEZ. ALBERO CASTAGNA </a:t>
            </a:r>
            <a:r>
              <a:rPr b="1" lang="it-IT" sz="3600"/>
              <a:t>(AULA A DX)</a:t>
            </a:r>
            <a:endParaRPr b="1" sz="3600"/>
          </a:p>
        </p:txBody>
      </p:sp>
      <p:pic>
        <p:nvPicPr>
          <p:cNvPr descr="C:\Users\miche\Desktop\Nuova cartella\SEZ. FARFALLE\IMG-20201217-WA0076.jpg" id="162" name="Google Shape;162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450" y="1572600"/>
            <a:ext cx="7883100" cy="37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"/>
          <p:cNvSpPr txBox="1"/>
          <p:nvPr/>
        </p:nvSpPr>
        <p:spPr>
          <a:xfrm>
            <a:off x="630425" y="5285400"/>
            <a:ext cx="78831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Ogni aula è organizzata in “angoli” di gioco che i bambini possono esplorare autonomamente. Ad esempio:angolo del disegno, del gioco simbolico, della pittura, del disegno, delle costruzioni, dei giochi logici, etc….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AULA POLIFUNZIONALE</a:t>
            </a:r>
            <a:endParaRPr b="1"/>
          </a:p>
        </p:txBody>
      </p:sp>
      <p:sp>
        <p:nvSpPr>
          <p:cNvPr id="169" name="Google Shape;16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   QUESTA AULA VIENE USATA PER </a:t>
            </a:r>
            <a:r>
              <a:rPr b="1" lang="it-IT" sz="2800"/>
              <a:t>LA COLAZIONE DEI BAMBINI DELLA SEZ.1</a:t>
            </a:r>
            <a:r>
              <a:rPr lang="it-IT" sz="2800"/>
              <a:t>(FORNITA DALLA MENSA) E PER IL </a:t>
            </a:r>
            <a:r>
              <a:rPr b="1" lang="it-IT" sz="2800"/>
              <a:t>PRANZO CON I BAMBINI MEDI E GRANDI. </a:t>
            </a:r>
            <a:r>
              <a:rPr lang="it-IT" sz="2800"/>
              <a:t>DURANTE LA MATTINA O NEL POMERIGGIO PUO’ ESSERE USATA ANCHE PER LE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   </a:t>
            </a:r>
            <a:r>
              <a:rPr b="1" lang="it-IT" sz="2800"/>
              <a:t>ATTIVITA’ DIDATTICHE, O PER I </a:t>
            </a:r>
            <a:endParaRPr b="1"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800"/>
              <a:t>    VARI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2800"/>
              <a:t>    PROGETTI, </a:t>
            </a:r>
            <a:r>
              <a:rPr lang="it-IT" sz="2800"/>
              <a:t>IN QUANTO E’  FORNITA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   DI </a:t>
            </a:r>
            <a:r>
              <a:rPr b="1" lang="it-IT" sz="2800"/>
              <a:t>SCHERMO INTERATTIVO.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800"/>
              <a:t>    </a:t>
            </a:r>
            <a:endParaRPr sz="2800"/>
          </a:p>
        </p:txBody>
      </p:sp>
      <p:pic>
        <p:nvPicPr>
          <p:cNvPr descr="C:\Users\miche\Desktop\Nuova cartella\MENSA\IMG-20201217-WA0100.jpg"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7875" y="3217525"/>
            <a:ext cx="2357850" cy="314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BAGNI</a:t>
            </a:r>
            <a:endParaRPr b="1"/>
          </a:p>
        </p:txBody>
      </p:sp>
      <p:sp>
        <p:nvSpPr>
          <p:cNvPr id="176" name="Google Shape;176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LE NOSTRE AULE SONO ENTRAMBE FORNITE DI BAGNI INTERNI A  MISURA DI BAMBINO.</a:t>
            </a:r>
            <a:endParaRPr/>
          </a:p>
        </p:txBody>
      </p:sp>
      <p:pic>
        <p:nvPicPr>
          <p:cNvPr descr="C:\Users\miche\Desktop\Nuova cartella\BAGNI\IMG-20201217-WA0043.jpg"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3071200"/>
            <a:ext cx="2569126" cy="3425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che\Desktop\Nuova cartella\BAGNI\IMG-20201217-WA0063.jpg" id="178" name="Google Shape;17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2254" y="3071198"/>
            <a:ext cx="2569125" cy="342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IL MAGNIFICO GIARDINO !!!</a:t>
            </a:r>
            <a:endParaRPr b="1"/>
          </a:p>
        </p:txBody>
      </p:sp>
      <p:sp>
        <p:nvSpPr>
          <p:cNvPr id="184" name="Google Shape;184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    ABBIAMO UN BELLISSIMO GIARDINO ATTREZZATO PER POTER GIOCARE IL PIU’ POSSIBILE ALL’APERTO !!!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iche\Desktop\Nuova cartella\GIARDINO\IMG-20201217-WA0032.jpg" id="185" name="Google Shape;1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3140968"/>
            <a:ext cx="5915000" cy="302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ORGANIZZAZIONE ORARIA</a:t>
            </a:r>
            <a:endParaRPr b="1"/>
          </a:p>
        </p:txBody>
      </p:sp>
      <p:sp>
        <p:nvSpPr>
          <p:cNvPr id="191" name="Google Shape;19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Entrata anticipata 7.15 - 8.00 </a:t>
            </a:r>
            <a:r>
              <a:rPr lang="it-IT"/>
              <a:t>(</a:t>
            </a:r>
            <a:r>
              <a:rPr lang="it-IT" u="sng"/>
              <a:t>con richiesta documentata dal certificato del datore di lavoro di entrambi i genitori</a:t>
            </a:r>
            <a:r>
              <a:rPr lang="it-IT"/>
              <a:t>;con sorveglianza di un </a:t>
            </a:r>
            <a:r>
              <a:rPr lang="it-IT"/>
              <a:t>educatore della Cooperativa L’albero e la rua)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Entrata regolare 8.00-9.30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Uscita 12.00 (senza pranzo)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Uscita 13.00-13.30 (dopo il pranzo)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1°uscita del pomeriggio 15.30-16.00 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Ultima uscita del pomeriggio 16.40-16.55 </a:t>
            </a:r>
            <a:r>
              <a:rPr lang="it-IT" u="sng"/>
              <a:t>(con richiesta documentata dal certificato del datore di lavoro di entrambi i genitori</a:t>
            </a:r>
            <a:r>
              <a:rPr lang="it-IT"/>
              <a:t>;con sorveglianza di un educatore della Cooperativa L’albero e la rua). Per i bambini che rimangono dopo le 16.00 il Comune fornisce la merenda. 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8542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92" name="Google Shape;1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775" y="2607475"/>
            <a:ext cx="1514799" cy="175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it-IT"/>
              <a:t>PROGETTI POF </a:t>
            </a:r>
            <a:br>
              <a:rPr b="1" lang="it-IT"/>
            </a:br>
            <a:r>
              <a:rPr b="1" lang="it-IT"/>
              <a:t>(Piano Offerta Formativa)</a:t>
            </a:r>
            <a:endParaRPr b="1"/>
          </a:p>
        </p:txBody>
      </p:sp>
      <p:sp>
        <p:nvSpPr>
          <p:cNvPr id="198" name="Google Shape;198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Alla progettazione didattica annuale ,stilata dalle docenti e inserita nel registro elettronico Argo, ogni anno si aggiungono dei progetti svolti dalle docenti stesse o da esperti esterni.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Vista la necessità, per alcuni di questi progetti, di reperire risorse economiche, non è garantito negli anni futuri di poterli inserire nel POF.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Di seguito i progetti POF per l’A.S.2024/2025: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it-IT" u="sng"/>
            </a:br>
            <a:r>
              <a:rPr b="1" lang="it-IT" u="sng"/>
              <a:t>PROGETTO ACCOGLIENZA</a:t>
            </a:r>
            <a:br>
              <a:rPr lang="it-IT"/>
            </a:br>
            <a:endParaRPr/>
          </a:p>
        </p:txBody>
      </p:sp>
      <p:sp>
        <p:nvSpPr>
          <p:cNvPr id="204" name="Google Shape;204;p16"/>
          <p:cNvSpPr txBox="1"/>
          <p:nvPr>
            <p:ph idx="1" type="body"/>
          </p:nvPr>
        </p:nvSpPr>
        <p:spPr>
          <a:xfrm>
            <a:off x="457200" y="1268760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9600" u="sng"/>
              <a:t>SOLO PER I BAMBINI NUOVI ISCRITTI</a:t>
            </a:r>
            <a:endParaRPr b="1" sz="9600" u="sng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 sz="9600"/>
              <a:t>Gli orari che seguono potrebbero subire variazioni</a:t>
            </a:r>
            <a:r>
              <a:rPr lang="it-IT" sz="9600"/>
              <a:t>; le insegnanti consiglieranno i genitori a seconda delle situazioni.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it-IT" sz="9600" u="sng"/>
              <a:t>1° settimana</a:t>
            </a:r>
            <a:r>
              <a:rPr b="1" lang="it-IT" sz="9600"/>
              <a:t> con una sola ora di frequenza circa</a:t>
            </a:r>
            <a:endParaRPr b="1" sz="96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it-IT" sz="9600" u="sng"/>
              <a:t>2° settimana</a:t>
            </a:r>
            <a:r>
              <a:rPr b="1" lang="it-IT" sz="9600"/>
              <a:t>  con due ore circa di frequenza circa</a:t>
            </a:r>
            <a:endParaRPr b="1" sz="96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it-IT" sz="9600" u="sng"/>
              <a:t>3° settimana </a:t>
            </a:r>
            <a:r>
              <a:rPr b="1" lang="it-IT" sz="9600"/>
              <a:t>orario  8.00-12.00 (senza pranzo)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it-IT" sz="9600" u="sng"/>
              <a:t>4° settimana </a:t>
            </a:r>
            <a:r>
              <a:rPr b="1" lang="it-IT" sz="9600"/>
              <a:t>orario 8.00-16.00 </a:t>
            </a:r>
            <a:endParaRPr sz="96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9600"/>
              <a:t>La colazione è fornita dalla mensa del Comune di Ortignano Raggiolo.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9600"/>
              <a:t>Nell’</a:t>
            </a:r>
            <a:r>
              <a:rPr b="1" lang="it-IT" sz="9600"/>
              <a:t>incontro di settembre </a:t>
            </a:r>
            <a:r>
              <a:rPr lang="it-IT" sz="9600"/>
              <a:t>vi verrà illustrato individualmente il progetto in maniera dettagliata; vi sarà fornita una copia del regolamento con tutti gli orari e lista del materiale necessario. All’incontro sarà necessario portare </a:t>
            </a:r>
            <a:r>
              <a:rPr b="1" lang="it-IT" sz="9600"/>
              <a:t>8</a:t>
            </a:r>
            <a:r>
              <a:rPr b="1" lang="it-IT" sz="9600"/>
              <a:t> fototessera </a:t>
            </a:r>
            <a:r>
              <a:rPr lang="it-IT" sz="9600"/>
              <a:t>del bambino/a.</a:t>
            </a:r>
            <a:endParaRPr sz="9600"/>
          </a:p>
          <a:p>
            <a:pPr indent="-292100" lvl="0" marL="34290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92100" lvl="0" marL="34290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b="1" lang="it-IT"/>
            </a:br>
            <a:endParaRPr b="1"/>
          </a:p>
          <a:p>
            <a:pPr indent="-342900" lvl="0" marL="34290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05" name="Google Shape;2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7350" y="5197525"/>
            <a:ext cx="1959451" cy="14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 u="sng"/>
              <a:t>PROGETTO TEMPO TROVATO</a:t>
            </a:r>
            <a:endParaRPr b="1" u="sng"/>
          </a:p>
        </p:txBody>
      </p:sp>
      <p:sp>
        <p:nvSpPr>
          <p:cNvPr id="211" name="Google Shape;211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Progetto di </a:t>
            </a:r>
            <a:r>
              <a:rPr b="1" lang="it-IT"/>
              <a:t>prolungamento orario </a:t>
            </a:r>
            <a:r>
              <a:rPr lang="it-IT"/>
              <a:t>solo per i bambini i cui genitori lavorano oltre l’orario 8.00-16.00. Si accede al progetto </a:t>
            </a:r>
            <a:r>
              <a:rPr b="1" lang="it-IT"/>
              <a:t>tramite modulo a cui va allegato certificazione da parte del datore di lavoro di entrambi i genitori. </a:t>
            </a:r>
            <a:r>
              <a:rPr lang="it-IT"/>
              <a:t>Il modulo sarà presente sul sito della scuola già dai primi giorni di settembre: vi consigliamo di compilarlo e consegnarlo in segreteria nelle tempistiche che verranno indicate a fine agosto/primi giorni di settembre.</a:t>
            </a:r>
            <a:endParaRPr/>
          </a:p>
        </p:txBody>
      </p:sp>
      <p:pic>
        <p:nvPicPr>
          <p:cNvPr descr="Risultati immagini per bambini e orologio" id="212" name="Google Shape;2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5301208"/>
            <a:ext cx="2592288" cy="134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720829148_0_14"/>
          <p:cNvSpPr txBox="1"/>
          <p:nvPr>
            <p:ph idx="1" type="subTitle"/>
          </p:nvPr>
        </p:nvSpPr>
        <p:spPr>
          <a:xfrm>
            <a:off x="1371600" y="446475"/>
            <a:ext cx="6400800" cy="21609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30314"/>
              <a:buFont typeface="Arial"/>
              <a:buNone/>
            </a:pPr>
            <a:r>
              <a:rPr b="1" lang="it-IT" sz="3628"/>
              <a:t>La scuola dell’infanzia è un luogo di crescita, dove al centro dell’azione educativa c’è sempre il BENESSERE DEL BAMBINO e il suo SVILUPPO.</a:t>
            </a:r>
            <a:endParaRPr b="1" sz="3628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3628"/>
          </a:p>
        </p:txBody>
      </p:sp>
      <p:pic>
        <p:nvPicPr>
          <p:cNvPr id="94" name="Google Shape;94;g32720829148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59775"/>
            <a:ext cx="8744625" cy="36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it-IT" u="sng"/>
            </a:br>
            <a:r>
              <a:rPr b="1" lang="it-IT" u="sng"/>
              <a:t>PROGETTO CASCHIAMOCI</a:t>
            </a:r>
            <a:br>
              <a:rPr lang="it-IT"/>
            </a:br>
            <a:endParaRPr/>
          </a:p>
        </p:txBody>
      </p:sp>
      <p:sp>
        <p:nvSpPr>
          <p:cNvPr id="218" name="Google Shape;218;p18"/>
          <p:cNvSpPr txBox="1"/>
          <p:nvPr>
            <p:ph idx="1" type="body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Rivolto a </a:t>
            </a:r>
            <a:r>
              <a:rPr b="1" lang="it-IT"/>
              <a:t>tutti i bambini</a:t>
            </a:r>
            <a:r>
              <a:rPr lang="it-IT"/>
              <a:t>, il progetto è finalizzato alla </a:t>
            </a:r>
            <a:r>
              <a:rPr b="1" lang="it-IT"/>
              <a:t>conoscenza delle buone norme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it-IT"/>
              <a:t>di comportamento sulla strada</a:t>
            </a:r>
            <a:r>
              <a:rPr lang="it-IT"/>
              <a:t> per la propria sicurezza e quella degli altri.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Risultati immagini per bambini e vigili" id="219" name="Google Shape;2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775" y="3997225"/>
            <a:ext cx="3996624" cy="252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ESE NEL CAOS. VIGILI URBANI INESISTENTI. | SAVIANO NON MOLLA" id="220" name="Google Shape;22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6702" y="3428997"/>
            <a:ext cx="1656183" cy="2998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it-IT" u="sng"/>
            </a:br>
            <a:r>
              <a:rPr b="1" lang="it-IT" u="sng"/>
              <a:t>PROGETTO DI BIBLIOTECA</a:t>
            </a:r>
            <a:br>
              <a:rPr lang="it-IT"/>
            </a:br>
            <a:r>
              <a:rPr b="1" lang="it-IT" u="sng"/>
              <a:t>AUTOGESTITA</a:t>
            </a:r>
            <a:br>
              <a:rPr lang="it-IT"/>
            </a:br>
            <a:endParaRPr/>
          </a:p>
        </p:txBody>
      </p:sp>
      <p:sp>
        <p:nvSpPr>
          <p:cNvPr id="226" name="Google Shape;226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Rivolto ai </a:t>
            </a:r>
            <a:r>
              <a:rPr b="1" lang="it-IT"/>
              <a:t>bambini di tutte le età</a:t>
            </a:r>
            <a:r>
              <a:rPr lang="it-IT"/>
              <a:t>, il progetto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consiste nel prendere in prestito dalla scuola un libro </a:t>
            </a:r>
            <a:r>
              <a:rPr lang="it-IT" u="sng"/>
              <a:t>avendone cura</a:t>
            </a:r>
            <a:r>
              <a:rPr lang="it-IT"/>
              <a:t> e </a:t>
            </a:r>
            <a:r>
              <a:rPr lang="it-IT" u="sng"/>
              <a:t>rispettando i tempi del prestito</a:t>
            </a:r>
            <a:r>
              <a:rPr lang="it-IT"/>
              <a:t>. L’ obiettivo è </a:t>
            </a:r>
            <a:r>
              <a:rPr lang="it-IT" u="sng"/>
              <a:t>stimolare un approccio positivo alla lettura condividendo tale momento con i genitori</a:t>
            </a:r>
            <a:r>
              <a:rPr lang="it-IT"/>
              <a:t>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La nostra scuola aderisce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 all’iniziativa “IO LEGGO PERCHE’”.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875" y="4633025"/>
            <a:ext cx="2063925" cy="13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1475" y="5484624"/>
            <a:ext cx="1373373" cy="1373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it-IT" u="sng"/>
            </a:br>
            <a:r>
              <a:rPr b="1" lang="it-IT" u="sng"/>
              <a:t>PROGETTO di LINGUA INGLESE</a:t>
            </a:r>
            <a:br>
              <a:rPr lang="it-IT"/>
            </a:br>
            <a:endParaRPr/>
          </a:p>
        </p:txBody>
      </p:sp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Rivolto ai bambini di 4 e 5 anni</a:t>
            </a:r>
            <a:r>
              <a:rPr lang="it-IT"/>
              <a:t>. Il progetto,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avvalendosi del metodo ludico, è finalizzato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alla </a:t>
            </a:r>
            <a:r>
              <a:rPr lang="it-IT" u="sng"/>
              <a:t>familiarizzazione con suoni e produzioni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u="sng"/>
              <a:t>vocali diverse</a:t>
            </a:r>
            <a:r>
              <a:rPr lang="it-IT"/>
              <a:t> oltre che </a:t>
            </a:r>
            <a:r>
              <a:rPr lang="it-IT" u="sng"/>
              <a:t>comprendere aspetti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u="sng"/>
              <a:t>socio-culturali diversi dal proprio</a:t>
            </a:r>
            <a:r>
              <a:rPr lang="it-IT"/>
              <a:t>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Il progetto viene svolto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dalle docenti di sezione in orario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Curricolare.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b="1" lang="it-IT"/>
            </a:br>
            <a:endParaRPr b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176" y="3573016"/>
            <a:ext cx="211963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 u="sng"/>
              <a:t>PROGETTO CODING</a:t>
            </a:r>
            <a:endParaRPr b="1" u="sng"/>
          </a:p>
        </p:txBody>
      </p:sp>
      <p:sp>
        <p:nvSpPr>
          <p:cNvPr id="241" name="Google Shape;24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Progetto svolto dalle </a:t>
            </a:r>
            <a:r>
              <a:rPr b="1" lang="it-IT"/>
              <a:t>docenti di sezione rivolto ai bambini di 5 anni</a:t>
            </a:r>
            <a:r>
              <a:rPr lang="it-IT"/>
              <a:t> in orario curricolare. Il progetto mira  a porre le basi per </a:t>
            </a:r>
            <a:r>
              <a:rPr b="1" lang="it-IT"/>
              <a:t>creare dei cittadini attivi e non passivi nei confronti della tecnologia</a:t>
            </a:r>
            <a:r>
              <a:rPr lang="it-IT"/>
              <a:t>; attraverso il gioco i bambini imparano a programmare con l’utilizzo di codici se stessi, gli altri, per poter arrivare a programmare un semplice robot.</a:t>
            </a:r>
            <a:endParaRPr/>
          </a:p>
        </p:txBody>
      </p:sp>
      <p:pic>
        <p:nvPicPr>
          <p:cNvPr descr="Risultati immagini per bambini coding" id="242" name="Google Shape;2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9849" y="5203285"/>
            <a:ext cx="1686956" cy="122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 u="sng"/>
              <a:t>PROGETTO CONTINUITA’</a:t>
            </a:r>
            <a:endParaRPr/>
          </a:p>
        </p:txBody>
      </p:sp>
      <p:sp>
        <p:nvSpPr>
          <p:cNvPr id="248" name="Google Shape;248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Rivolto ai bambini che arriveranno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dal nido all' infanzia e ai bambini che dall' infanzia andranno alla primaria.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Il progetto è finalizzato alla </a:t>
            </a:r>
            <a:r>
              <a:rPr lang="it-IT" u="sng"/>
              <a:t>familiarizzazione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u="sng"/>
              <a:t>con ambienti e persone</a:t>
            </a:r>
            <a:r>
              <a:rPr lang="it-IT"/>
              <a:t> attraverso proposte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educative condivise.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br>
              <a:rPr b="1" lang="it-IT"/>
            </a:b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49" name="Google Shape;2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4452625"/>
            <a:ext cx="2893075" cy="19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 u="sng"/>
              <a:t> PROGETTO SPORTGIOCANDO</a:t>
            </a:r>
            <a:endParaRPr/>
          </a:p>
        </p:txBody>
      </p:sp>
      <p:sp>
        <p:nvSpPr>
          <p:cNvPr id="255" name="Google Shape;255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Rivolto a tutti i bambini e svolto da un esperto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esterno</a:t>
            </a:r>
            <a:r>
              <a:rPr lang="it-IT"/>
              <a:t>. Il progetto è finalizzato alla </a:t>
            </a:r>
            <a:r>
              <a:rPr lang="it-IT" u="sng"/>
              <a:t>presa di </a:t>
            </a:r>
            <a:endParaRPr u="sng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u="sng"/>
              <a:t>coscienza della propria dimensione corporea, </a:t>
            </a:r>
            <a:endParaRPr u="sng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u="sng"/>
              <a:t>cercando di favorire una miglior coordinazione</a:t>
            </a:r>
            <a:endParaRPr u="sng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u="sng"/>
              <a:t>e una dinamicità controllata</a:t>
            </a:r>
            <a:r>
              <a:rPr lang="it-IT"/>
              <a:t>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Il progetto verrà svolto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Nella mensa della Scuola Primaria.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56" name="Google Shape;2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4077072"/>
            <a:ext cx="2125087" cy="1648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Calibri"/>
              <a:buNone/>
            </a:pPr>
            <a:r>
              <a:rPr b="1" lang="it-IT" u="sng"/>
              <a:t>PROGETTO P4C </a:t>
            </a:r>
            <a:r>
              <a:rPr b="1" lang="it-IT" sz="3600" u="sng"/>
              <a:t>(FILOSOFIA PER BAMBINI)</a:t>
            </a:r>
            <a:endParaRPr b="1" sz="3600" u="sng"/>
          </a:p>
        </p:txBody>
      </p:sp>
      <p:sp>
        <p:nvSpPr>
          <p:cNvPr id="262" name="Google Shape;262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it-IT"/>
              <a:t>Rivolto ai bambini di 5 anni.</a:t>
            </a:r>
            <a:endParaRPr b="1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Attraverso questa pratica filosofica si vuole stimolare il pensiero critico dei bambini, l’empatia e l’arte del dialogo su temi come l’amicizia, l’amore, il rispetto etc</a:t>
            </a:r>
            <a:r>
              <a:rPr lang="it-IT" sz="2400"/>
              <a:t>…</a:t>
            </a:r>
            <a:r>
              <a:rPr lang="it-IT" sz="3000"/>
              <a:t>Generalmente svolto per un periodo limitato di ore durante l’anno.    </a:t>
            </a:r>
            <a:endParaRPr sz="3000"/>
          </a:p>
        </p:txBody>
      </p:sp>
      <p:pic>
        <p:nvPicPr>
          <p:cNvPr descr="La filosofia: non più un mero esercizio accademico per pochi - Pink  Magazine Italia" id="263" name="Google Shape;2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4118" y="4794498"/>
            <a:ext cx="3055760" cy="165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 cos'è la filosofia e a cosa serve? - Officina filosofica" id="264" name="Google Shape;26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0275" y="4794500"/>
            <a:ext cx="1770019" cy="13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050" y="4794502"/>
            <a:ext cx="2014871" cy="20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it-IT" u="sng"/>
              <a:t>PROGETTO MADRELINGUA INGLESE</a:t>
            </a:r>
            <a:endParaRPr b="1" u="sng"/>
          </a:p>
        </p:txBody>
      </p:sp>
      <p:sp>
        <p:nvSpPr>
          <p:cNvPr id="271" name="Google Shape;271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it-IT"/>
              <a:t>Rivolto ai bambini di  5 anni </a:t>
            </a:r>
            <a:r>
              <a:rPr lang="it-IT"/>
              <a:t>svolto da un esperto di madrelingua inglese.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Generalmente svolto per un periodo limitato di ore durante l’anno questo anno è finanziato con D.M.65. </a:t>
            </a:r>
            <a:r>
              <a:rPr b="1" lang="it-IT"/>
              <a:t>Il progetto affianca e rinforza il progetto di lingua inglese svolto dalle docenti di sezione.</a:t>
            </a:r>
            <a:endParaRPr b="1"/>
          </a:p>
        </p:txBody>
      </p:sp>
      <p:pic>
        <p:nvPicPr>
          <p:cNvPr descr="C:\Users\miche\Desktop\inglese.jpg" id="272" name="Google Shape;2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5880" y="5136043"/>
            <a:ext cx="2232249" cy="144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PROGETTO PSICOMOTRICITA’</a:t>
            </a:r>
            <a:endParaRPr b="1"/>
          </a:p>
        </p:txBody>
      </p:sp>
      <p:sp>
        <p:nvSpPr>
          <p:cNvPr id="278" name="Google Shape;278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Progetto con esperto esterno </a:t>
            </a:r>
            <a:r>
              <a:rPr b="1" lang="it-IT"/>
              <a:t>per i bambini di 4 e 5 anni. </a:t>
            </a:r>
            <a:r>
              <a:rPr lang="it-IT"/>
              <a:t>Finanziato con D.M.65.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/>
              <a:t>La psicomotricità è un'azione educativa con l'obiettivo di sviluppare tutte le capacità motorie, espressive e creative basate sul corpo. Si concentra principalmente nel movimento e nell'azione, ma aiuta anche a relazionarsi con l'ambiente, interagire con gli altri, esprimersi liberamente e di dominare le paure.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oordinazione motoria nei bambini: i benefici a scuola" id="279" name="Google Shape;27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2578" y="5255551"/>
            <a:ext cx="1944216" cy="1293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2523c9af3a_0_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AMICARETE</a:t>
            </a:r>
            <a:endParaRPr b="1"/>
          </a:p>
        </p:txBody>
      </p:sp>
      <p:sp>
        <p:nvSpPr>
          <p:cNvPr id="285" name="Google Shape;285;g32523c9af3a_0_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Progetto con l’educatrice dell’Associazione per disabili “AMICARETE” </a:t>
            </a:r>
            <a:r>
              <a:rPr b="1" lang="it-IT"/>
              <a:t>per i bambini di 5 anni.</a:t>
            </a:r>
            <a:endParaRPr sz="28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sz="3000"/>
              <a:t>I ragazzi disabili racconteranno e drammatizzeranno una storia per favorire l’inclusione e l’accettazione della diversità.</a:t>
            </a:r>
            <a:endParaRPr sz="3000"/>
          </a:p>
        </p:txBody>
      </p:sp>
      <p:pic>
        <p:nvPicPr>
          <p:cNvPr id="286" name="Google Shape;286;g32523c9af3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9500" y="346163"/>
            <a:ext cx="1299450" cy="99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2523c9af3a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725" y="3918853"/>
            <a:ext cx="2604850" cy="26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2523c9af3a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850" y="4103600"/>
            <a:ext cx="2751343" cy="24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isultati immagini per finalità scuola infanzia 2018" id="99" name="Google Shape;99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922" y="620688"/>
            <a:ext cx="8046156" cy="55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/>
          <p:nvPr>
            <p:ph type="title"/>
          </p:nvPr>
        </p:nvSpPr>
        <p:spPr>
          <a:xfrm>
            <a:off x="457200" y="274638"/>
            <a:ext cx="8229600" cy="6250706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 sz="3900"/>
              <a:t>ALTRI PROGETTI, </a:t>
            </a:r>
            <a:endParaRPr b="1"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 sz="3900" u="sng"/>
              <a:t>CON ESPERTI ESTERNI</a:t>
            </a:r>
            <a:r>
              <a:rPr b="1" lang="it-IT" sz="3900"/>
              <a:t>, CHE</a:t>
            </a:r>
            <a:br>
              <a:rPr b="1" lang="it-IT" sz="3900"/>
            </a:br>
            <a:r>
              <a:rPr b="1" lang="it-IT" sz="3900"/>
              <a:t> DOVREBBERO VENIRE </a:t>
            </a:r>
            <a:br>
              <a:rPr b="1" lang="it-IT" sz="3900"/>
            </a:br>
            <a:r>
              <a:rPr b="1" lang="it-IT" sz="3900"/>
              <a:t>ATTIVATI </a:t>
            </a:r>
            <a:br>
              <a:rPr b="1" lang="it-IT" sz="3900"/>
            </a:br>
            <a:r>
              <a:rPr b="1" lang="it-IT" sz="3900"/>
              <a:t>NELL’ A.S.2024/2025 E CHE POTREBBERO ESSERE ATTIVATI</a:t>
            </a:r>
            <a:br>
              <a:rPr b="1" lang="it-IT" sz="3900"/>
            </a:br>
            <a:r>
              <a:rPr b="1" lang="it-IT" sz="3900"/>
              <a:t>ANCHE NEL 2025/2026 SONO:</a:t>
            </a:r>
            <a:endParaRPr b="1" sz="3900"/>
          </a:p>
        </p:txBody>
      </p:sp>
      <p:pic>
        <p:nvPicPr>
          <p:cNvPr id="294" name="Google Shape;2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075" y="363925"/>
            <a:ext cx="32385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 u="sng"/>
              <a:t>PROGETTO YOGA</a:t>
            </a:r>
            <a:endParaRPr b="1" u="sng"/>
          </a:p>
        </p:txBody>
      </p:sp>
      <p:sp>
        <p:nvSpPr>
          <p:cNvPr id="300" name="Google Shape;300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it-IT"/>
              <a:t>Rivolto ai bambini di 4 e 5 anni:</a:t>
            </a:r>
            <a:r>
              <a:rPr lang="it-IT"/>
              <a:t>svolto da un esperto di yoga. Attraverso questa pratica si mira a far prendere coscienza i b. del proprio corpo e a stimolare la respirazione come forma di autocontrollo emotivo.G</a:t>
            </a:r>
            <a:r>
              <a:rPr lang="it-IT" sz="2800"/>
              <a:t>eneralmente svolto per un periodo limitato di ore. </a:t>
            </a:r>
            <a:endParaRPr/>
          </a:p>
        </p:txBody>
      </p:sp>
      <p:pic>
        <p:nvPicPr>
          <p:cNvPr descr="Meditation | Relaxing gif, Motion design animation, Gif dance" id="301" name="Google Shape;30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1623" y="4552126"/>
            <a:ext cx="3074500" cy="230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ibbble - Yoga-Gif1.gif by Sibin K Devassia" id="302" name="Google Shape;30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125" y="4797150"/>
            <a:ext cx="2747800" cy="20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525" y="4704938"/>
            <a:ext cx="23241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 u="sng"/>
              <a:t>PROGETTO MUSICOTERAPIA</a:t>
            </a:r>
            <a:endParaRPr b="1" u="sng"/>
          </a:p>
        </p:txBody>
      </p:sp>
      <p:sp>
        <p:nvSpPr>
          <p:cNvPr id="309" name="Google Shape;309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it-IT"/>
              <a:t>Rivolto a tutti i bambini :</a:t>
            </a:r>
            <a:r>
              <a:rPr lang="it-IT"/>
              <a:t>svolto da un esperto di musicoterapia. Attraverso la musicoterapia i b. vengono stimolati nel comprendere le emozioni, favorire la comunicazione e l’ascolto (questi sono solo alcuni degli obiettivi)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/>
              <a:t>Generalmente svolto per un periodo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/>
              <a:t> limitato. </a:t>
            </a:r>
            <a:endParaRPr/>
          </a:p>
        </p:txBody>
      </p:sp>
      <p:pic>
        <p:nvPicPr>
          <p:cNvPr descr="I benefici della musicoterapia negli anziani — Istituto per lo Studio delle  Psicoterapie" id="310" name="Google Shape;31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1559" y="4178865"/>
            <a:ext cx="2285231" cy="1401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d Zep Gifs - Gallery | Led zeppelin, Led zeppelin songs, Led zep" id="311" name="Google Shape;31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2075" y="5077001"/>
            <a:ext cx="4705974" cy="17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it-IT" u="sng"/>
            </a:br>
            <a:r>
              <a:rPr b="1" lang="it-IT" u="sng"/>
              <a:t>PROGETTO GIOCHIAMO</a:t>
            </a:r>
            <a:br>
              <a:rPr lang="it-IT"/>
            </a:br>
            <a:r>
              <a:rPr b="1" lang="it-IT" u="sng"/>
              <a:t>NATURALMENTE</a:t>
            </a:r>
            <a:br>
              <a:rPr lang="it-IT"/>
            </a:br>
            <a:endParaRPr/>
          </a:p>
        </p:txBody>
      </p:sp>
      <p:sp>
        <p:nvSpPr>
          <p:cNvPr id="317" name="Google Shape;317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it-IT"/>
              <a:t>Rivolto ai bambini di 5 anni. Finanziato dall’ente Parco delle Foreste Casentinesi.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Il progetto è finalizzato alla </a:t>
            </a:r>
            <a:r>
              <a:rPr lang="it-IT" u="sng"/>
              <a:t>scoperta del mondo</a:t>
            </a:r>
            <a:r>
              <a:rPr lang="it-IT"/>
              <a:t> intorno a noi. Un esperto esterno guiderà i bambini nell’ambiente naturale attraverso esperienze, giochi ed incontri.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18" name="Google Shape;31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75" y="4860025"/>
            <a:ext cx="2665100" cy="17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4790" y="4841576"/>
            <a:ext cx="2886285" cy="17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it-IT" u="sng"/>
            </a:br>
            <a:r>
              <a:rPr b="1" lang="it-IT" sz="4000" u="sng"/>
              <a:t>IRC : INSEGNAMENTO RELIGIONE</a:t>
            </a:r>
            <a:br>
              <a:rPr lang="it-IT" sz="4000"/>
            </a:br>
            <a:r>
              <a:rPr b="1" lang="it-IT" sz="4000" u="sng"/>
              <a:t>CATTOLICA</a:t>
            </a:r>
            <a:br>
              <a:rPr lang="it-IT"/>
            </a:br>
            <a:endParaRPr/>
          </a:p>
        </p:txBody>
      </p:sp>
      <p:sp>
        <p:nvSpPr>
          <p:cNvPr id="325" name="Google Shape;325;p3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NON E’ UN PROGETTO ma UN INSEGNAMENTO CURRICOLARE DELLA SCUOLA.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Rivolto a tutti i bambini</a:t>
            </a:r>
            <a:r>
              <a:rPr lang="it-IT"/>
              <a:t>.</a:t>
            </a:r>
            <a:r>
              <a:rPr b="1" lang="it-IT"/>
              <a:t> Viene svolto da una docente di IRC.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 Per aderire a questo insegnamento i genitori devono barrare tale opzione nella domanda di iscrizione.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 Il percorso è finalizzato alla </a:t>
            </a:r>
            <a:r>
              <a:rPr lang="it-IT" u="sng"/>
              <a:t>maturazione dell' identità nella dimensione religiosa e la promozione di tutti quei valori umanamente condivisibili</a:t>
            </a:r>
            <a:r>
              <a:rPr lang="it-IT"/>
              <a:t> (amicizia, rispetto degli altri e della natura, </a:t>
            </a:r>
            <a:r>
              <a:rPr lang="it-IT"/>
              <a:t>condivisione</a:t>
            </a:r>
            <a:r>
              <a:rPr lang="it-IT"/>
              <a:t> etc…)</a:t>
            </a:r>
            <a:r>
              <a:rPr lang="it-IT"/>
              <a:t> </a:t>
            </a:r>
            <a:endParaRPr b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326" name="Google Shape;3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5420" y="5505993"/>
            <a:ext cx="2361375" cy="13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it-IT" u="sng"/>
            </a:br>
            <a:r>
              <a:rPr b="1" lang="it-IT" u="sng"/>
              <a:t>USCITE DIDATTICHE</a:t>
            </a:r>
            <a:br>
              <a:rPr lang="it-IT"/>
            </a:br>
            <a:endParaRPr/>
          </a:p>
        </p:txBody>
      </p:sp>
      <p:sp>
        <p:nvSpPr>
          <p:cNvPr id="332" name="Google Shape;332;p31"/>
          <p:cNvSpPr txBox="1"/>
          <p:nvPr>
            <p:ph idx="1" type="body"/>
          </p:nvPr>
        </p:nvSpPr>
        <p:spPr>
          <a:xfrm>
            <a:off x="457200" y="1600200"/>
            <a:ext cx="8229600" cy="47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Durante l’anno scolastico sono previste molte uscite a piedi nel territorio, limitrofo alla scuola, mirate spesso al consolidamento e all’approfondimento dei contenuti didattici proposti nelle varie UDA (unità di apprendimento). </a:t>
            </a:r>
            <a:r>
              <a:rPr b="1" lang="it-IT"/>
              <a:t>Sarà fatta firmare autorizzazione da parte dei genitori a inizio anno.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NON ESISTE IL SERVIZIO DI TRASPORTO CON PULMINO COMUNALE PERO’....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Per i bambini di 5 anni il Comune ha sempre garantito il pulmino per la visita a Raggiolo </a:t>
            </a:r>
            <a:r>
              <a:rPr lang="it-IT"/>
              <a:t>per la raccolta delle castagne, la visita al mulino, all’Ecomuseo e al bellissimo sentiero dell’armonia.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Questo anno </a:t>
            </a:r>
            <a:r>
              <a:rPr b="1" lang="it-IT"/>
              <a:t>i bambini di 5 anni </a:t>
            </a:r>
            <a:r>
              <a:rPr lang="it-IT"/>
              <a:t>andranno con il treno in visita </a:t>
            </a:r>
            <a:r>
              <a:rPr b="1" lang="it-IT"/>
              <a:t>alla caserma dei pompieri di Pratovecchio </a:t>
            </a:r>
            <a:r>
              <a:rPr lang="it-IT"/>
              <a:t>e con un pulmino a noleggio al </a:t>
            </a:r>
            <a:r>
              <a:rPr b="1" lang="it-IT"/>
              <a:t>Teatro Dovizi; i costi di queste due uscite, ad oggi, sono </a:t>
            </a:r>
            <a:r>
              <a:rPr b="1" lang="it-IT" u="sng"/>
              <a:t>a carico completamente dei genitori.</a:t>
            </a:r>
            <a:endParaRPr b="1" u="sng"/>
          </a:p>
        </p:txBody>
      </p:sp>
      <p:pic>
        <p:nvPicPr>
          <p:cNvPr id="333" name="Google Shape;3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200" y="210350"/>
            <a:ext cx="1271600" cy="12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2720829148_0_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/>
              <a:t>DOCENTI SEMPRE IN FORMAZIONE…</a:t>
            </a:r>
            <a:endParaRPr b="1"/>
          </a:p>
        </p:txBody>
      </p:sp>
      <p:sp>
        <p:nvSpPr>
          <p:cNvPr id="339" name="Google Shape;339;g32720829148_0_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Ogni anno le docenti sono tenute a svolgere corsi di aggiornamento per una proposta educativa sempre al “passo dei tempi” e per comprendere e conoscere le nuove e variegate esigenze educative dei bambin*.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Questo anno le formazioni interesseranno questi argomenti: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CODING - INT. NUMERICA - PENSIERO NARRATIVO - FILOSOFIA PER BAMBINI (P4C)- INGLESE- PSICOMOTRICITà -LEGOLAB.</a:t>
            </a:r>
            <a:endParaRPr/>
          </a:p>
        </p:txBody>
      </p:sp>
      <p:pic>
        <p:nvPicPr>
          <p:cNvPr id="340" name="Google Shape;340;g32720829148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9475" y="5110150"/>
            <a:ext cx="1560249" cy="156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2720829148_0_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/>
              <a:t>PERSONALE ATA </a:t>
            </a:r>
            <a:endParaRPr b="1"/>
          </a:p>
        </p:txBody>
      </p:sp>
      <p:sp>
        <p:nvSpPr>
          <p:cNvPr id="346" name="Google Shape;346;g32720829148_0_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Il “lavoro” quotidiano delle docenti si avvale dell’aiuto prezioso del personale ATA (collaboratrici scolastiche) che accolgono i bambini al mattino e preparano gli stessi all’uscita. Le nostre collaboratrici si chiamano </a:t>
            </a:r>
            <a:r>
              <a:rPr b="1" lang="it-IT"/>
              <a:t>Cristina Moneti e Graziella Ceccherini </a:t>
            </a:r>
            <a:r>
              <a:rPr lang="it-IT"/>
              <a:t>ed aiutano non solo le docenti nella cura di un ambiente pulito ed </a:t>
            </a:r>
            <a:r>
              <a:rPr lang="it-IT"/>
              <a:t>accogliente</a:t>
            </a:r>
            <a:r>
              <a:rPr lang="it-IT"/>
              <a:t>, ma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anche i bambini nei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it-IT"/>
              <a:t>loro bisogni </a:t>
            </a:r>
            <a:r>
              <a:rPr lang="it-IT"/>
              <a:t>quotidiani</a:t>
            </a:r>
            <a:r>
              <a:rPr lang="it-IT"/>
              <a:t>.</a:t>
            </a:r>
            <a:endParaRPr/>
          </a:p>
        </p:txBody>
      </p:sp>
      <p:pic>
        <p:nvPicPr>
          <p:cNvPr id="347" name="Google Shape;347;g32720829148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1750" y="4487100"/>
            <a:ext cx="2427975" cy="2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INFO UTILI</a:t>
            </a:r>
            <a:endParaRPr b="1"/>
          </a:p>
        </p:txBody>
      </p:sp>
      <p:sp>
        <p:nvSpPr>
          <p:cNvPr id="353" name="Google Shape;353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I MODULI CARTACEI ANDRANNO COMPILATI E </a:t>
            </a:r>
            <a:r>
              <a:rPr b="1" lang="it-IT"/>
              <a:t>RIPORTATI </a:t>
            </a:r>
            <a:r>
              <a:rPr b="1" lang="it-IT"/>
              <a:t>IN SEGRETERIA </a:t>
            </a:r>
            <a:r>
              <a:rPr b="1" lang="it-IT"/>
              <a:t>DAL 21 GENNAIO AL  10 FEBBRAIO !!!</a:t>
            </a:r>
            <a:endParaRPr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 Il modulo è reperibile sul sito </a:t>
            </a:r>
            <a:r>
              <a:rPr b="1" lang="it-IT" u="sng">
                <a:solidFill>
                  <a:schemeClr val="hlink"/>
                </a:solidFill>
                <a:hlinkClick r:id="rId3"/>
              </a:rPr>
              <a:t>www.icsoci.edu.it</a:t>
            </a:r>
            <a:r>
              <a:rPr b="1" lang="it-IT"/>
              <a:t> </a:t>
            </a:r>
            <a:endParaRPr b="1"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ORARIO SEGRETERIA:</a:t>
            </a:r>
            <a:r>
              <a:rPr lang="it-IT"/>
              <a:t> lun-ven 12.30-13.30/ sab.10.30-12.30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Telefono segreteria: </a:t>
            </a:r>
            <a:r>
              <a:rPr b="1" lang="it-IT"/>
              <a:t>0575-560251 </a:t>
            </a:r>
            <a:endParaRPr b="1"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Il servizio mensa è a carico del Comune di Ortignano Raggiolo.</a:t>
            </a:r>
            <a:endParaRPr b="1"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“La scuola dell’infanzia accoglie bambini di età compresa tra i tre e i cinque anni compiuti entro il 31 dicembre dell’anno 2025. Possono, altresì, a richiesta dei genitori, essere iscritti i bambini che compiono il terzo anno di età entro il 30 aprile 2026, </a:t>
            </a:r>
            <a:r>
              <a:rPr b="1" lang="it-IT"/>
              <a:t>in regola con le vaccinazioni obbligatorie</a:t>
            </a:r>
            <a:r>
              <a:rPr lang="it-IT"/>
              <a:t>, stabilite dalla Legge.”</a:t>
            </a:r>
            <a:endParaRPr/>
          </a:p>
        </p:txBody>
      </p:sp>
      <p:pic>
        <p:nvPicPr>
          <p:cNvPr id="354" name="Google Shape;35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5069" y="1893525"/>
            <a:ext cx="2010749" cy="284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2720829148_2_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/>
              <a:t>PERCHè SCEGLIERE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/>
              <a:t> LA NOSTRA SCUOLA….</a:t>
            </a:r>
            <a:endParaRPr b="1"/>
          </a:p>
        </p:txBody>
      </p:sp>
      <p:sp>
        <p:nvSpPr>
          <p:cNvPr id="360" name="Google Shape;360;g32720829148_2_10"/>
          <p:cNvSpPr txBox="1"/>
          <p:nvPr>
            <p:ph idx="1" type="body"/>
          </p:nvPr>
        </p:nvSpPr>
        <p:spPr>
          <a:xfrm>
            <a:off x="457200" y="1600200"/>
            <a:ext cx="8229600" cy="513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00037" lvl="0" marL="457200" rtl="0" algn="l">
              <a:spcBef>
                <a:spcPts val="360"/>
              </a:spcBef>
              <a:spcAft>
                <a:spcPts val="0"/>
              </a:spcAft>
              <a:buSzPct val="56250"/>
              <a:buChar char="-"/>
            </a:pPr>
            <a:r>
              <a:rPr b="1" lang="it-IT"/>
              <a:t>MENSA INTERNA DI OTTIMA QUALITà</a:t>
            </a:r>
            <a:r>
              <a:rPr lang="it-IT"/>
              <a:t>: mensa che fornisce anche la colazione e la merenda (per chi rimane dopo le 16.00)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b="1" lang="it-IT"/>
              <a:t>POSSIBILITà DI ORARIO PROLUNGATO</a:t>
            </a:r>
            <a:r>
              <a:rPr lang="it-IT"/>
              <a:t>:con certificazione del datore di lavoro di entrambi i genitori; servizio con educatore.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b="1" lang="it-IT"/>
              <a:t>ATTIVITà OMOGENEE PER ETA’</a:t>
            </a:r>
            <a:r>
              <a:rPr lang="it-IT"/>
              <a:t>: i bambini della stessa età ogni giorno stanno insieme, anche se di sezione diversa, per svolgere attività didattiche specifiche e mirate alle loro potenzialità. Stessa modalità anche per i vari progetti proposti.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b="1" lang="it-IT"/>
              <a:t>USCITE DIDATTICHE NEL TERRITORIO:</a:t>
            </a:r>
            <a:r>
              <a:rPr lang="it-IT"/>
              <a:t> l’ambiente circostante si presta a numerosissime uscite a piedi che favoriscono uno sviluppo armonico del b. con la natura e il suo benessere psicofisico, nonchè lo sviluppo del rispetto e amore per l’ambiente naturale circostante (</a:t>
            </a:r>
            <a:r>
              <a:rPr b="1" lang="it-IT" u="sng"/>
              <a:t>rafforzato anche dal  fare l’orto  insieme</a:t>
            </a:r>
            <a:r>
              <a:rPr lang="it-IT"/>
              <a:t> e dalla festa degli alberi in collaborazione con Il Corpo Forestale)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-"/>
            </a:pPr>
            <a:r>
              <a:rPr b="1" lang="it-IT"/>
              <a:t>CONTINUITà EFFETTIVA</a:t>
            </a:r>
            <a:r>
              <a:rPr lang="it-IT"/>
              <a:t> con l’adiacente Scuola Primaria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it-IT"/>
              <a:t>ESSERE UNA SCUOLA PICCOLA CI PERMETTE DI ESSERE</a:t>
            </a:r>
            <a:endParaRPr b="1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it-IT"/>
              <a:t> UNA GRANDE FAMIGLIA!!!!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g32720829148_2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250" y="558990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32720829148_2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6050" y="5705900"/>
            <a:ext cx="3157525" cy="9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457200" y="274638"/>
            <a:ext cx="8229600" cy="14261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it-IT"/>
            </a:br>
            <a:r>
              <a:rPr b="1" lang="it-IT"/>
              <a:t>Come si raggiungono le finalità?</a:t>
            </a:r>
            <a:br>
              <a:rPr lang="it-IT"/>
            </a:b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457200" y="1600200"/>
            <a:ext cx="8363400" cy="49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9600"/>
          </a:p>
          <a:p>
            <a:pPr indent="-1371600" lvl="0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9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12800"/>
              <a:t>Le finalità vengono raggiunte attraverso percorsi su </a:t>
            </a:r>
            <a:r>
              <a:rPr b="1" lang="it-IT" sz="12800"/>
              <a:t>5 campi di esperienza </a:t>
            </a:r>
            <a:r>
              <a:rPr lang="it-IT" sz="12800"/>
              <a:t>prescritti dalle indicazioni ministeriali </a:t>
            </a:r>
            <a:r>
              <a:rPr b="1" lang="it-IT" sz="12800"/>
              <a:t>(INDICAZIONI NAZIONALI del 2012)</a:t>
            </a:r>
            <a:r>
              <a:rPr lang="it-IT" sz="12800"/>
              <a:t> intesi come </a:t>
            </a:r>
            <a:r>
              <a:rPr b="1" lang="it-IT" sz="12800"/>
              <a:t>campi del fare, dell’agire del bambino</a:t>
            </a:r>
            <a:r>
              <a:rPr lang="it-IT" sz="12800"/>
              <a:t> a cui seguiranno, nei gradi scolastici successivi, le discipline.</a:t>
            </a:r>
            <a:endParaRPr/>
          </a:p>
          <a:p>
            <a:pPr indent="-742950" lvl="0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96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it-IT" sz="9600"/>
            </a:br>
            <a:endParaRPr sz="96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9600"/>
          </a:p>
        </p:txBody>
      </p:sp>
      <p:pic>
        <p:nvPicPr>
          <p:cNvPr id="106" name="Google Shape;10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200" y="4672275"/>
            <a:ext cx="2110975" cy="19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it-IT"/>
              <a:t>QUESTA E' LA NOSTRA SCUOLA...</a:t>
            </a:r>
            <a:br>
              <a:rPr lang="it-IT"/>
            </a:br>
            <a:endParaRPr/>
          </a:p>
        </p:txBody>
      </p:sp>
      <p:sp>
        <p:nvSpPr>
          <p:cNvPr id="368" name="Google Shape;368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it-IT" sz="3600"/>
              <a:t>   .</a:t>
            </a:r>
            <a:r>
              <a:rPr b="1" lang="it-IT" sz="3600"/>
              <a:t>..VI ASPETTIAMO A SETTEMBRE !!!</a:t>
            </a:r>
            <a:endParaRPr b="1" sz="3600"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600"/>
          </a:p>
        </p:txBody>
      </p:sp>
      <p:pic>
        <p:nvPicPr>
          <p:cNvPr id="369" name="Google Shape;3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0958" y="1118000"/>
            <a:ext cx="2911055" cy="269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851" y="4838250"/>
            <a:ext cx="5188175" cy="18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I 5 CAMPI DI ESPERIENZA</a:t>
            </a:r>
            <a:endParaRPr b="1"/>
          </a:p>
        </p:txBody>
      </p: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 sz="2800" u="sng"/>
              <a:t>IL SE' E L'ALTRO:</a:t>
            </a:r>
            <a:r>
              <a:rPr lang="it-IT" sz="2800"/>
              <a:t> le grandi domande, il senso morale, il vivere insieme, le regole comunitarie…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 sz="2800" u="sng"/>
              <a:t>LINGUAGGI, CREATIVITA', ESPRESSIONE</a:t>
            </a:r>
            <a:r>
              <a:rPr lang="it-IT" sz="2800"/>
              <a:t>:gestualità, arte, musica, multimedialità…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 sz="2800" u="sng"/>
              <a:t>IL CORPO IN MOVIMENTO</a:t>
            </a:r>
            <a:r>
              <a:rPr lang="it-IT" sz="2800"/>
              <a:t>:identità corporea, autonomia, salute..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 sz="2800" u="sng"/>
              <a:t>I DISCORSI E LE PAROLE:</a:t>
            </a:r>
            <a:r>
              <a:rPr lang="it-IT" sz="2800"/>
              <a:t> comunicazione, sviluppo del linguaggio, cultura, ascolto…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it-IT" sz="2800" u="sng"/>
              <a:t>LA CONOSCENZA DEL MONDO</a:t>
            </a:r>
            <a:r>
              <a:rPr lang="it-IT" sz="2800"/>
              <a:t>:ordine, misura, spazio, tempo, natura..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457200" y="620688"/>
            <a:ext cx="8229600" cy="550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/>
              <a:t>Altro documento a cui la Scuola dell’infanzia,così come tutte le scuole di ogno ordine e grado, fa riferimento sono le </a:t>
            </a:r>
            <a:r>
              <a:rPr b="1" lang="it-IT" sz="2800"/>
              <a:t>COMPETENZE CHIAVE EUROPEE del 2018 : 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COMUNICAZIONE NELLA MADRELINGUA - COMUNICAZIONE NELLE LINGUE STRANIERE -  COMPETENZE DI BASE IN MATEMATICA,SCIENZE E TECNOLOGIA  - COMPETENZE DIGITALI LINGUAGGI, CREATIVITÀ, ESPRESSIONE - IMPARARE AD IMPARARE - COMPETENZE SOCIALI E CIVICHE  - SPIRITO DI INIZIATIVA E IMPRENDITORIALITÀ  - CONSAPEVOLEZZA ED ESPRESSIONE CULTURALE.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 </a:t>
            </a:r>
            <a:r>
              <a:rPr lang="it-IT" sz="2800"/>
              <a:t>Altro documento a cui faremo riferimento è il DM 35/2020 contenente le</a:t>
            </a:r>
            <a:r>
              <a:rPr b="1" lang="it-IT" sz="2800"/>
              <a:t> “Linee guida per l’insegnamento dell’educazione civica”: </a:t>
            </a:r>
            <a:r>
              <a:rPr lang="it-IT" sz="2100">
                <a:solidFill>
                  <a:srgbClr val="474747"/>
                </a:solidFill>
              </a:rPr>
              <a:t>l'</a:t>
            </a:r>
            <a:r>
              <a:rPr lang="it-IT" sz="2100">
                <a:solidFill>
                  <a:srgbClr val="040C28"/>
                </a:solidFill>
              </a:rPr>
              <a:t>educazione civica</a:t>
            </a:r>
            <a:r>
              <a:rPr lang="it-IT" sz="2100">
                <a:solidFill>
                  <a:srgbClr val="474747"/>
                </a:solidFill>
              </a:rPr>
              <a:t> </a:t>
            </a:r>
            <a:r>
              <a:rPr lang="it-IT" sz="2100">
                <a:solidFill>
                  <a:srgbClr val="474747"/>
                </a:solidFill>
                <a:highlight>
                  <a:srgbClr val="FFFFFF"/>
                </a:highlight>
              </a:rPr>
              <a:t>contribuisce a </a:t>
            </a:r>
            <a:r>
              <a:rPr b="1" lang="it-IT" sz="2100">
                <a:solidFill>
                  <a:srgbClr val="474747"/>
                </a:solidFill>
                <a:highlight>
                  <a:srgbClr val="FFFFFF"/>
                </a:highlight>
              </a:rPr>
              <a:t>formare cittadini responsabili e attivi nel rispetto delle regole,</a:t>
            </a:r>
            <a:r>
              <a:rPr lang="it-IT" sz="2100">
                <a:solidFill>
                  <a:srgbClr val="474747"/>
                </a:solidFill>
                <a:highlight>
                  <a:srgbClr val="FFFFFF"/>
                </a:highlight>
              </a:rPr>
              <a:t> dei diritti e dei doveri. Grande importanza nella nostra scuola verrà </a:t>
            </a:r>
            <a:r>
              <a:rPr lang="it-IT" sz="2100">
                <a:solidFill>
                  <a:srgbClr val="474747"/>
                </a:solidFill>
                <a:highlight>
                  <a:srgbClr val="FFFFFF"/>
                </a:highlight>
              </a:rPr>
              <a:t>data</a:t>
            </a:r>
            <a:r>
              <a:rPr lang="it-IT" sz="2100">
                <a:solidFill>
                  <a:srgbClr val="474747"/>
                </a:solidFill>
                <a:highlight>
                  <a:srgbClr val="FFFFFF"/>
                </a:highlight>
              </a:rPr>
              <a:t> anche allo </a:t>
            </a:r>
            <a:r>
              <a:rPr b="1" lang="it-IT" sz="2100">
                <a:solidFill>
                  <a:srgbClr val="474747"/>
                </a:solidFill>
                <a:highlight>
                  <a:srgbClr val="FFFFFF"/>
                </a:highlight>
              </a:rPr>
              <a:t>sviluppo di una sensibilità ecologica e </a:t>
            </a:r>
            <a:r>
              <a:rPr b="1" lang="it-IT" sz="2100">
                <a:solidFill>
                  <a:srgbClr val="474747"/>
                </a:solidFill>
                <a:highlight>
                  <a:srgbClr val="FFFFFF"/>
                </a:highlight>
              </a:rPr>
              <a:t>sostenibile</a:t>
            </a:r>
            <a:r>
              <a:rPr b="1" lang="it-IT" sz="2100">
                <a:solidFill>
                  <a:srgbClr val="474747"/>
                </a:solidFill>
                <a:highlight>
                  <a:srgbClr val="FFFFFF"/>
                </a:highlight>
              </a:rPr>
              <a:t> nei confronti </a:t>
            </a:r>
            <a:r>
              <a:rPr b="1" lang="it-IT" sz="2100">
                <a:solidFill>
                  <a:srgbClr val="474747"/>
                </a:solidFill>
                <a:highlight>
                  <a:srgbClr val="FFFFFF"/>
                </a:highlight>
              </a:rPr>
              <a:t>dell'ambiente</a:t>
            </a:r>
            <a:r>
              <a:rPr b="1" lang="it-IT" sz="2100">
                <a:solidFill>
                  <a:srgbClr val="474747"/>
                </a:solidFill>
                <a:highlight>
                  <a:srgbClr val="FFFFFF"/>
                </a:highlight>
              </a:rPr>
              <a:t> circostante.</a:t>
            </a:r>
            <a:endParaRPr b="1" sz="3700"/>
          </a:p>
        </p:txBody>
      </p:sp>
      <p:pic>
        <p:nvPicPr>
          <p:cNvPr id="118" name="Google Shape;11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8370" y="2644195"/>
            <a:ext cx="1222975" cy="12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it-IT" sz="4000"/>
              <a:t>LA NOSTRA SCUOLA è UN PO’ MAGICA!</a:t>
            </a:r>
            <a:endParaRPr b="1" sz="4000"/>
          </a:p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 sz="2800"/>
              <a:t>La nostra scuola ha come </a:t>
            </a:r>
            <a:r>
              <a:rPr b="1" lang="it-IT" sz="2800"/>
              <a:t>personaggio motivatore </a:t>
            </a:r>
            <a:r>
              <a:rPr lang="it-IT" sz="2800"/>
              <a:t>il </a:t>
            </a:r>
            <a:r>
              <a:rPr b="1" lang="it-IT" sz="2800"/>
              <a:t>Folletto Tintoretto</a:t>
            </a:r>
            <a:r>
              <a:rPr lang="it-IT" sz="2800"/>
              <a:t>: conosceremo anche con i nuovi bambini che frequenteranno la nostra scuola, la sua storia, i suoi amici e il suo ambiente. Talvolta faremo delle uscite a piedi per arrivare al suo bosco di noci….Tintoretto è speciale perché non si fa mai vedere ma ci manda messaggi, talvolta ingredienti, doni, ma soprattutto tanti stimoli per fare ipotesi, trovare soluzioni, creare oggetti etc….</a:t>
            </a:r>
            <a:endParaRPr/>
          </a:p>
        </p:txBody>
      </p:sp>
      <p:pic>
        <p:nvPicPr>
          <p:cNvPr descr="Piccoli e Piccolissimi - Scuola Infanzia Santa Dorotea Bovegno"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8785" y="5064527"/>
            <a:ext cx="1008112" cy="142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i di Folletti - Download gratuiti su Freepik" id="126" name="Google Shape;12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24325" y="5589250"/>
            <a:ext cx="638886" cy="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it-IT" sz="4000"/>
              <a:t>LE NOSTRE SEZIONI A.S. 2024/2025</a:t>
            </a:r>
            <a:endParaRPr b="1" sz="4000"/>
          </a:p>
        </p:txBody>
      </p:sp>
      <p:sp>
        <p:nvSpPr>
          <p:cNvPr id="132" name="Google Shape;132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DOCENTI SEZIONE DELL’ALBERO </a:t>
            </a:r>
            <a:r>
              <a:rPr b="1" lang="it-IT"/>
              <a:t>NOCE 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VANNINI MICHELA (fiduciaria di plesso) – GORI FRANCESCA- SPINA ARTURA(doc.sostegno)-ROSSI LAURA (docente IRC)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DOCENTI SEZIONE DELL’ALBERO </a:t>
            </a:r>
            <a:r>
              <a:rPr b="1" lang="it-IT"/>
              <a:t>CASTAGNA</a:t>
            </a:r>
            <a:r>
              <a:rPr lang="it-IT"/>
              <a:t>: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/>
              <a:t>NIBI FEDERICA(sostituita da MASCALCHI LAURA)- BORGOGNI ANNALISA- BERTELLI ELISABETTA (doc.sostegno) )-ROSSI LAURA (docente IRC)</a:t>
            </a:r>
            <a:endParaRPr/>
          </a:p>
          <a:p>
            <a:pPr indent="-342900" lvl="0" marL="34290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</p:txBody>
      </p:sp>
      <p:pic>
        <p:nvPicPr>
          <p:cNvPr descr="Castagna Illustrazioni, Vettoriali E Clipart Stock – (25,126 Illustrazioni  Stock)"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4177" y="3604148"/>
            <a:ext cx="962798" cy="100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ce (botanica) - Wikipedia" id="134" name="Google Shape;1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3500" y="1600199"/>
            <a:ext cx="1224150" cy="958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6a9b5952f_0_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/>
              <a:t>ATTIVITà DIDATTICHE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it-IT"/>
              <a:t> A GRUPPO OMOGENEO</a:t>
            </a:r>
            <a:endParaRPr b="1" sz="4000"/>
          </a:p>
        </p:txBody>
      </p:sp>
      <p:sp>
        <p:nvSpPr>
          <p:cNvPr id="140" name="Google Shape;140;g326a9b5952f_0_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8416"/>
              <a:buFont typeface="Arial"/>
              <a:buNone/>
            </a:pPr>
            <a:r>
              <a:rPr b="1" lang="it-IT" sz="3871"/>
              <a:t>E</a:t>
            </a:r>
            <a:r>
              <a:rPr b="1" lang="it-IT" sz="4627"/>
              <a:t>ntrambe le sezioni sono di età mista: c</a:t>
            </a:r>
            <a:r>
              <a:rPr lang="it-IT" sz="4627"/>
              <a:t>ioè accolgono bambin* di varie età.</a:t>
            </a:r>
            <a:endParaRPr sz="4627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it-IT" sz="4627"/>
              <a:t>Però </a:t>
            </a:r>
            <a:r>
              <a:rPr b="1" lang="it-IT" sz="4627"/>
              <a:t>dalle 10.30 alle 12.00 circa</a:t>
            </a:r>
            <a:r>
              <a:rPr lang="it-IT" sz="4627"/>
              <a:t>,i bambini della stessa età, </a:t>
            </a:r>
            <a:r>
              <a:rPr b="1" lang="it-IT" sz="4627"/>
              <a:t>in un’aula apposita, </a:t>
            </a:r>
            <a:r>
              <a:rPr lang="it-IT" sz="4627"/>
              <a:t>fanno attività didattica </a:t>
            </a:r>
            <a:r>
              <a:rPr b="1" lang="it-IT" sz="4627"/>
              <a:t>TUTTI insieme</a:t>
            </a:r>
            <a:r>
              <a:rPr lang="it-IT" sz="4627"/>
              <a:t>. Questo permette alle docenti di calibrare le attività didattiche in maniera più personalizzata e con difficoltà crescente in base alle competenze e all’età anagrafica dei bambini. Quindi bambini di sezione diverse,  ma con la stessa età,  fanno attività didattica e pranzo tutti insieme.</a:t>
            </a:r>
            <a:endParaRPr sz="4627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it-IT" sz="4627"/>
              <a:t>Anche i progetti con o senza esperto esterno, vengono svolti a gruppo omogeneo per età anagrafica, così come IRC (insegnamento religione cattolica).</a:t>
            </a:r>
            <a:endParaRPr sz="4627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it-IT" sz="4627">
                <a:highlight>
                  <a:srgbClr val="FF0000"/>
                </a:highlight>
              </a:rPr>
              <a:t>GRUPPO DEI ROSSI</a:t>
            </a:r>
            <a:r>
              <a:rPr lang="it-IT" sz="4627"/>
              <a:t>: bambini di tre anni</a:t>
            </a:r>
            <a:endParaRPr sz="4627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it-IT" sz="4627">
                <a:highlight>
                  <a:srgbClr val="FFFF00"/>
                </a:highlight>
              </a:rPr>
              <a:t>GRUPPO DEI GIALLI:</a:t>
            </a:r>
            <a:r>
              <a:rPr lang="it-IT" sz="4627"/>
              <a:t> bambini di 4 anni</a:t>
            </a:r>
            <a:endParaRPr sz="4627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r>
              <a:rPr lang="it-IT" sz="4627">
                <a:highlight>
                  <a:srgbClr val="6AA84F"/>
                </a:highlight>
              </a:rPr>
              <a:t>GRUPPO DEI VERDI</a:t>
            </a:r>
            <a:r>
              <a:rPr lang="it-IT" sz="4627"/>
              <a:t>: bambini di 5 anni</a:t>
            </a:r>
            <a:endParaRPr sz="4627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it-IT" sz="4627"/>
              <a:t> Negli anni scorsi abbiamo avuto anche il </a:t>
            </a:r>
            <a:r>
              <a:rPr lang="it-IT" sz="4627">
                <a:highlight>
                  <a:srgbClr val="4A86E8"/>
                </a:highlight>
              </a:rPr>
              <a:t>GRUPPO DEI BLU</a:t>
            </a:r>
            <a:r>
              <a:rPr lang="it-IT" sz="4627"/>
              <a:t>: bambini anticipatari</a:t>
            </a:r>
            <a:endParaRPr sz="4627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 sz="4627"/>
          </a:p>
          <a:p>
            <a:pPr indent="-342900" lvl="0" marL="34290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</p:txBody>
      </p:sp>
      <p:pic>
        <p:nvPicPr>
          <p:cNvPr id="141" name="Google Shape;141;g326a9b5952f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7925" y="5662750"/>
            <a:ext cx="3154675" cy="8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2019-12-30T11:43:07Z</dcterms:created>
  <dc:creator>Michela Vannini</dc:creator>
</cp:coreProperties>
</file>