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64" r:id="rId6"/>
    <p:sldId id="265" r:id="rId7"/>
    <p:sldId id="267" r:id="rId8"/>
    <p:sldId id="266" r:id="rId9"/>
    <p:sldId id="270" r:id="rId10"/>
    <p:sldId id="260" r:id="rId11"/>
    <p:sldId id="261" r:id="rId12"/>
    <p:sldId id="259" r:id="rId13"/>
    <p:sldId id="263" r:id="rId14"/>
    <p:sldId id="269" r:id="rId15"/>
    <p:sldId id="268" r:id="rId16"/>
    <p:sldId id="271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5E76"/>
    <a:srgbClr val="F5C6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376" y="-7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31357-D4D9-48D1-A6F0-32A9D0E4D603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BEB98-A9FA-46A7-B8CD-E6DBB4E3686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BEB98-A9FA-46A7-B8CD-E6DBB4E36864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1EB6858-62A2-4B67-B4DB-BF77CF426C29}" type="datetime1">
              <a:rPr lang="it-IT" smtClean="0"/>
              <a:pPr/>
              <a:t>26/06/2017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1FA731A-0C1E-45AB-AA6A-C90100C251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B677-BF11-4AFC-8501-6E7099AB56C3}" type="datetime1">
              <a:rPr lang="it-IT" smtClean="0"/>
              <a:pPr/>
              <a:t>26/06/2017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731A-0C1E-45AB-AA6A-C90100C251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6A9F-3375-43B4-A7EC-114AEC68E3AC}" type="datetime1">
              <a:rPr lang="it-IT" smtClean="0"/>
              <a:pPr/>
              <a:t>26/06/2017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731A-0C1E-45AB-AA6A-C90100C251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996A12-EDB2-416A-AF28-28DAD7EAAA84}" type="datetime1">
              <a:rPr lang="it-IT" smtClean="0"/>
              <a:pPr/>
              <a:t>26/06/2017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FA731A-0C1E-45AB-AA6A-C90100C251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7EF965-C795-4F33-94EB-13E54AA6F02D}" type="datetime1">
              <a:rPr lang="it-IT" smtClean="0"/>
              <a:pPr/>
              <a:t>26/06/2017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1FA731A-0C1E-45AB-AA6A-C90100C251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3D6D-60D3-4A02-B329-F2AB7E3E8D4C}" type="datetime1">
              <a:rPr lang="it-IT" smtClean="0"/>
              <a:pPr/>
              <a:t>26/06/2017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731A-0C1E-45AB-AA6A-C90100C251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1279-77DD-491A-9779-6009E9C2CD0F}" type="datetime1">
              <a:rPr lang="it-IT" smtClean="0"/>
              <a:pPr/>
              <a:t>26/06/2017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731A-0C1E-45AB-AA6A-C90100C251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61F86F-BC53-4D45-9801-831B1417EFF5}" type="datetime1">
              <a:rPr lang="it-IT" smtClean="0"/>
              <a:pPr/>
              <a:t>26/06/2017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FA731A-0C1E-45AB-AA6A-C90100C251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D2B7-C01E-452C-BA80-32BA2F148635}" type="datetime1">
              <a:rPr lang="it-IT" smtClean="0"/>
              <a:pPr/>
              <a:t>26/06/2017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731A-0C1E-45AB-AA6A-C90100C251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0E9516-678D-4BE3-A9CF-49F84CBE2261}" type="datetime1">
              <a:rPr lang="it-IT" smtClean="0"/>
              <a:pPr/>
              <a:t>26/06/2017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FA731A-0C1E-45AB-AA6A-C90100C251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A163D9-EF41-4469-A4C7-620C2BA25F85}" type="datetime1">
              <a:rPr lang="it-IT" smtClean="0"/>
              <a:pPr/>
              <a:t>26/06/2017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FA731A-0C1E-45AB-AA6A-C90100C251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BFDEA4-3140-4297-BE7D-1A9F2DEF4449}" type="datetime1">
              <a:rPr lang="it-IT" smtClean="0"/>
              <a:pPr/>
              <a:t>26/06/2017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FA731A-0C1E-45AB-AA6A-C90100C251D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00232" y="1643050"/>
            <a:ext cx="6858048" cy="278608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200" dirty="0" smtClean="0"/>
              <a:t>I</a:t>
            </a:r>
            <a:r>
              <a:rPr lang="it-IT" sz="2200" cap="none" dirty="0" smtClean="0">
                <a:latin typeface="Arial" pitchFamily="34" charset="0"/>
                <a:cs typeface="Arial" pitchFamily="34" charset="0"/>
              </a:rPr>
              <a:t>stituto Comprensivo Statale</a:t>
            </a:r>
            <a:br>
              <a:rPr lang="it-IT" sz="2200" cap="none" dirty="0" smtClean="0">
                <a:latin typeface="Arial" pitchFamily="34" charset="0"/>
                <a:cs typeface="Arial" pitchFamily="34" charset="0"/>
              </a:rPr>
            </a:br>
            <a:r>
              <a:rPr lang="it-IT" sz="2200" cap="none" dirty="0" smtClean="0">
                <a:latin typeface="Arial" pitchFamily="34" charset="0"/>
                <a:cs typeface="Arial" pitchFamily="34" charset="0"/>
              </a:rPr>
              <a:t>“XIII Aprile 1944”</a:t>
            </a:r>
            <a:br>
              <a:rPr lang="it-IT" sz="2200" cap="none" dirty="0" smtClean="0">
                <a:latin typeface="Arial" pitchFamily="34" charset="0"/>
                <a:cs typeface="Arial" pitchFamily="34" charset="0"/>
              </a:rPr>
            </a:br>
            <a:r>
              <a:rPr lang="it-IT" sz="2200" cap="none" dirty="0" smtClean="0">
                <a:latin typeface="Arial" pitchFamily="34" charset="0"/>
                <a:cs typeface="Arial" pitchFamily="34" charset="0"/>
              </a:rPr>
              <a:t>Via della Repubblica – Soci (AR)</a:t>
            </a:r>
            <a:br>
              <a:rPr lang="it-IT" sz="2200" cap="none" dirty="0" smtClean="0">
                <a:latin typeface="Arial" pitchFamily="34" charset="0"/>
                <a:cs typeface="Arial" pitchFamily="34" charset="0"/>
              </a:rPr>
            </a:br>
            <a:r>
              <a:rPr lang="it-IT" sz="2200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200" cap="none" dirty="0" smtClean="0">
                <a:latin typeface="Arial" pitchFamily="34" charset="0"/>
                <a:cs typeface="Arial" pitchFamily="34" charset="0"/>
              </a:rPr>
            </a:br>
            <a:r>
              <a:rPr lang="it-IT" sz="1800" cap="none" dirty="0" smtClean="0">
                <a:solidFill>
                  <a:srgbClr val="0070C0"/>
                </a:solidFill>
                <a:cs typeface="Arial" pitchFamily="34" charset="0"/>
              </a:rPr>
              <a:t>SCUOLA PRIMARIA SOCI – SCUOLA PRIMARIA S. PIERO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>
                <a:solidFill>
                  <a:srgbClr val="FF0000"/>
                </a:solidFill>
              </a:rPr>
              <a:t>CLIL</a:t>
            </a:r>
            <a:r>
              <a:rPr lang="it-IT" sz="3600" dirty="0" smtClean="0"/>
              <a:t> </a:t>
            </a:r>
            <a:r>
              <a:rPr lang="it-IT" sz="3600" dirty="0" smtClean="0">
                <a:solidFill>
                  <a:schemeClr val="bg2">
                    <a:lumMod val="75000"/>
                  </a:schemeClr>
                </a:solidFill>
              </a:rPr>
              <a:t>PROJECTS</a:t>
            </a:r>
            <a:br>
              <a:rPr lang="it-IT" sz="36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it-IT" sz="3600" dirty="0" smtClean="0"/>
              <a:t> </a:t>
            </a:r>
            <a:br>
              <a:rPr lang="it-IT" sz="3600" dirty="0" smtClean="0"/>
            </a:br>
            <a:r>
              <a:rPr lang="it-IT" sz="2200" i="1" dirty="0" smtClean="0"/>
              <a:t> </a:t>
            </a:r>
            <a:r>
              <a:rPr lang="it-IT" sz="2200" i="1" dirty="0" smtClean="0">
                <a:solidFill>
                  <a:srgbClr val="00B050"/>
                </a:solidFill>
              </a:rPr>
              <a:t>SCIENCE - </a:t>
            </a:r>
            <a:r>
              <a:rPr lang="it-IT" sz="2200" i="1" dirty="0" smtClean="0">
                <a:solidFill>
                  <a:srgbClr val="00B0F0"/>
                </a:solidFill>
              </a:rPr>
              <a:t>ENGLISH </a:t>
            </a:r>
            <a:r>
              <a:rPr lang="it-IT" sz="3600" dirty="0" smtClean="0">
                <a:solidFill>
                  <a:srgbClr val="00B050"/>
                </a:solidFill>
              </a:rPr>
              <a:t/>
            </a:r>
            <a:br>
              <a:rPr lang="it-IT" sz="3600" dirty="0" smtClean="0">
                <a:solidFill>
                  <a:srgbClr val="00B050"/>
                </a:solidFill>
              </a:rPr>
            </a:br>
            <a:r>
              <a:rPr lang="it-IT" sz="3600" dirty="0" smtClean="0">
                <a:solidFill>
                  <a:srgbClr val="00B050"/>
                </a:solidFill>
              </a:rPr>
              <a:t/>
            </a:r>
            <a:br>
              <a:rPr lang="it-IT" sz="3600" dirty="0" smtClean="0">
                <a:solidFill>
                  <a:srgbClr val="00B050"/>
                </a:solidFill>
              </a:rPr>
            </a:br>
            <a:r>
              <a:rPr lang="it-IT" sz="2000" dirty="0" err="1" smtClean="0">
                <a:solidFill>
                  <a:schemeClr val="accent2">
                    <a:lumMod val="50000"/>
                  </a:schemeClr>
                </a:solidFill>
              </a:rPr>
              <a:t>S.Y.</a:t>
            </a:r>
            <a:r>
              <a:rPr lang="it-IT" sz="2000" dirty="0" smtClean="0">
                <a:solidFill>
                  <a:schemeClr val="accent2">
                    <a:lumMod val="50000"/>
                  </a:schemeClr>
                </a:solidFill>
              </a:rPr>
              <a:t> 2016-2017</a:t>
            </a:r>
            <a:endParaRPr lang="it-IT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338" name="Picture 2" descr="Risultati immagini per classes 5 of cl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500570"/>
            <a:ext cx="6286544" cy="1905000"/>
          </a:xfrm>
          <a:prstGeom prst="rect">
            <a:avLst/>
          </a:prstGeom>
          <a:noFill/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731A-0C1E-45AB-AA6A-C90100C251D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10800000" flipV="1">
            <a:off x="1428755" y="4619873"/>
            <a:ext cx="6857992" cy="15473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latin typeface="+mj-lt"/>
              </a:rPr>
              <a:t>5th CLASS  </a:t>
            </a:r>
            <a:endParaRPr lang="it-IT" sz="2400" dirty="0" smtClean="0">
              <a:solidFill>
                <a:schemeClr val="tx1"/>
              </a:solidFill>
              <a:latin typeface="+mj-lt"/>
              <a:cs typeface="Times New Roman"/>
            </a:endParaRPr>
          </a:p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 </a:t>
            </a:r>
            <a:r>
              <a:rPr lang="it-IT" sz="2800" dirty="0" smtClean="0">
                <a:solidFill>
                  <a:schemeClr val="tx1"/>
                </a:solidFill>
              </a:rPr>
              <a:t>Scuola Primaria SAN PIERO</a:t>
            </a:r>
          </a:p>
        </p:txBody>
      </p:sp>
      <p:sp>
        <p:nvSpPr>
          <p:cNvPr id="9" name="Rettangolo 8"/>
          <p:cNvSpPr/>
          <p:nvPr/>
        </p:nvSpPr>
        <p:spPr>
          <a:xfrm>
            <a:off x="1571604" y="1214422"/>
            <a:ext cx="4857784" cy="22145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MY FIVE SENSES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6" name="Immagine 5" descr="Risultati immagini per FIVE SENSE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500174"/>
            <a:ext cx="1428760" cy="1303013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731A-0C1E-45AB-AA6A-C90100C251DF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57224" y="1142984"/>
            <a:ext cx="728667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Arial" pitchFamily="34" charset="0"/>
                <a:cs typeface="Arial" pitchFamily="34" charset="0"/>
              </a:rPr>
              <a:t>WHAT ARE THE FIVE SENSES?</a:t>
            </a: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71538" y="2285992"/>
            <a:ext cx="700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latin typeface="Arial" pitchFamily="34" charset="0"/>
                <a:cs typeface="Arial" pitchFamily="34" charset="0"/>
              </a:rPr>
              <a:t>The senses usually work together to give us a clear picture of the things around us</a:t>
            </a:r>
            <a:r>
              <a:rPr lang="en-US" sz="2000" b="1" cap="small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cap="small" dirty="0">
                <a:latin typeface="Arial" pitchFamily="34" charset="0"/>
                <a:cs typeface="Arial" pitchFamily="34" charset="0"/>
              </a:rPr>
              <a:t> </a:t>
            </a:r>
            <a:endParaRPr lang="en-US" sz="2000" b="1" cap="small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cap="small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cap="small" dirty="0">
                <a:latin typeface="Arial" pitchFamily="34" charset="0"/>
                <a:cs typeface="Arial" pitchFamily="34" charset="0"/>
              </a:rPr>
              <a:t>five senses are: taste, sight, touch, smell, and hearing.</a:t>
            </a:r>
            <a:endParaRPr lang="it-IT" sz="2000" b="1" cap="sm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 descr="Risultati immagini per The five senses a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000504"/>
            <a:ext cx="3124200" cy="239934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731A-0C1E-45AB-AA6A-C90100C251DF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857225" y="1000108"/>
          <a:ext cx="7215239" cy="5572795"/>
        </p:xfrm>
        <a:graphic>
          <a:graphicData uri="http://schemas.openxmlformats.org/drawingml/2006/table">
            <a:tbl>
              <a:tblPr/>
              <a:tblGrid>
                <a:gridCol w="1803434"/>
                <a:gridCol w="1803935"/>
                <a:gridCol w="1803935"/>
                <a:gridCol w="1803935"/>
              </a:tblGrid>
              <a:tr h="31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CONTENT</a:t>
                      </a:r>
                      <a:endParaRPr lang="it-IT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COGNITION</a:t>
                      </a:r>
                      <a:endParaRPr lang="it-IT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CULTURE</a:t>
                      </a:r>
                      <a:endParaRPr lang="it-IT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COMMUNICATION</a:t>
                      </a:r>
                      <a:endParaRPr lang="it-IT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327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identify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the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five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senses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and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their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corresponding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organs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sing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song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related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the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topic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reflect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about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their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work and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learn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the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new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grammatical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structure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respectful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with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classmates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when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working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in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groups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revisionon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the body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words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eye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nose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ear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…).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learn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new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vocabulary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relative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the science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lesson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nouns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sight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hearing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…) and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verbs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hear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feel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…).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match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words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with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pictures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complete some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worksheet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their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senses</a:t>
                      </a: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create a “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clil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book” and a poster in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group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about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what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they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have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learnt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learn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something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more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about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the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senses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explain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the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importance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how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senses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provide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information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about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the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environment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discuss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in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group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pairs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learn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some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new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words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present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their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drawings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.the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children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will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pactise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orally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what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they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have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learnt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about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the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five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senses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building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simple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sentences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for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example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eye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the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organ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sense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sight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-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our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eyes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things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aroun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…)</a:t>
                      </a: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714480" y="357166"/>
            <a:ext cx="535785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LESSON PLAN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731A-0C1E-45AB-AA6A-C90100C251DF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6" name="Immagine 5" descr="Risultati immagini per my five sens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214290"/>
            <a:ext cx="785818" cy="6429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731A-0C1E-45AB-AA6A-C90100C251DF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4" name="Immagine 3" descr="C:\Users\EDOARDO\Downloads\IMG_20170329_083205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42984"/>
            <a:ext cx="5572163" cy="4500594"/>
          </a:xfrm>
          <a:prstGeom prst="rect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Fumetto 2 5"/>
          <p:cNvSpPr/>
          <p:nvPr/>
        </p:nvSpPr>
        <p:spPr>
          <a:xfrm>
            <a:off x="285720" y="857232"/>
            <a:ext cx="2143140" cy="1785950"/>
          </a:xfrm>
          <a:prstGeom prst="wedgeRoundRectCallout">
            <a:avLst>
              <a:gd name="adj1" fmla="val 118693"/>
              <a:gd name="adj2" fmla="val 7025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/>
              <a:t>I HAVE FIVE SENSE ORGANS!</a:t>
            </a:r>
            <a:endParaRPr lang="it-IT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731A-0C1E-45AB-AA6A-C90100C251DF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3" name="Immagine 2" descr="C:\Users\EDOARDO\Downloads\IMG_20170524_0902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143248"/>
            <a:ext cx="3571900" cy="29289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928662" y="571480"/>
            <a:ext cx="7215238" cy="400110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A CLIL BOOK</a:t>
            </a:r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 descr="C:\Users\EDOARDO\Downloads\IMG_20170405_0838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3050"/>
            <a:ext cx="3929090" cy="300039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731A-0C1E-45AB-AA6A-C90100C251DF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3" name="Immagine 2" descr="C:\Users\EDOARDO\Downloads\IMG_20170531_0929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14422"/>
            <a:ext cx="5357850" cy="492922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142976" y="642918"/>
            <a:ext cx="7072362" cy="400110"/>
          </a:xfrm>
          <a:prstGeom prst="rect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OUR POSTER</a:t>
            </a:r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731A-0C1E-45AB-AA6A-C90100C251DF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3" name="Stella a 8 punte 2"/>
          <p:cNvSpPr/>
          <p:nvPr/>
        </p:nvSpPr>
        <p:spPr>
          <a:xfrm>
            <a:off x="1643042" y="857232"/>
            <a:ext cx="6858048" cy="5072098"/>
          </a:xfrm>
          <a:prstGeom prst="star8">
            <a:avLst/>
          </a:prstGeom>
          <a:solidFill>
            <a:srgbClr val="C25E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Alice   Sara   Alex   Chiara   Martina</a:t>
            </a:r>
          </a:p>
          <a:p>
            <a:pPr algn="ctr"/>
            <a:endParaRPr lang="it-IT" sz="1400" b="1" dirty="0" smtClean="0"/>
          </a:p>
          <a:p>
            <a:pPr algn="ctr"/>
            <a:r>
              <a:rPr lang="it-IT" sz="1400" b="1" dirty="0" smtClean="0"/>
              <a:t>Daniel   Pietro   Gaia   Sofia   </a:t>
            </a:r>
          </a:p>
          <a:p>
            <a:pPr algn="ctr"/>
            <a:endParaRPr lang="it-IT" sz="1400" b="1" dirty="0" smtClean="0"/>
          </a:p>
          <a:p>
            <a:pPr algn="ctr"/>
            <a:r>
              <a:rPr lang="it-IT" sz="1400" b="1" dirty="0" smtClean="0"/>
              <a:t>Chiara   Tommaso   Sofia   Bianca Laura</a:t>
            </a:r>
          </a:p>
          <a:p>
            <a:pPr algn="ctr"/>
            <a:endParaRPr lang="it-IT" sz="1400" b="1" dirty="0" smtClean="0"/>
          </a:p>
          <a:p>
            <a:pPr algn="ctr"/>
            <a:r>
              <a:rPr lang="it-IT" sz="1400" b="1" dirty="0" smtClean="0"/>
              <a:t>Luca   Filippo   Agata   Agnese</a:t>
            </a:r>
          </a:p>
          <a:p>
            <a:pPr algn="ctr"/>
            <a:endParaRPr lang="it-IT" sz="1400" b="1" dirty="0" smtClean="0"/>
          </a:p>
          <a:p>
            <a:pPr algn="ctr"/>
            <a:r>
              <a:rPr lang="it-IT" sz="1400" b="1" dirty="0" smtClean="0"/>
              <a:t>Michele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00034" y="571480"/>
            <a:ext cx="2928958" cy="369332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CREATED BY …</a:t>
            </a:r>
            <a:endParaRPr lang="it-IT" b="1" i="1" dirty="0"/>
          </a:p>
        </p:txBody>
      </p:sp>
      <p:pic>
        <p:nvPicPr>
          <p:cNvPr id="5" name="Immagine 4" descr="Risultati immagini per my five sense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500702"/>
            <a:ext cx="2928958" cy="107157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10800000" flipV="1">
            <a:off x="857224" y="4786322"/>
            <a:ext cx="7500990" cy="121444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+mj-lt"/>
              </a:rPr>
              <a:t>4 </a:t>
            </a:r>
            <a:r>
              <a:rPr lang="it-IT" sz="2000" dirty="0" err="1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 CLASSES  </a:t>
            </a:r>
            <a:endParaRPr lang="it-IT" sz="2000" dirty="0" smtClean="0">
              <a:solidFill>
                <a:schemeClr val="tx1"/>
              </a:solidFill>
              <a:latin typeface="+mj-lt"/>
              <a:cs typeface="Times New Roman"/>
            </a:endParaRPr>
          </a:p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000" dirty="0" smtClean="0">
                <a:solidFill>
                  <a:schemeClr val="tx1"/>
                </a:solidFill>
              </a:rPr>
              <a:t>Scuola Primaria SOCI - Scuola Primaria SAN PIERO</a:t>
            </a:r>
          </a:p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Rettangolo 8"/>
          <p:cNvSpPr/>
          <p:nvPr/>
        </p:nvSpPr>
        <p:spPr>
          <a:xfrm>
            <a:off x="1785918" y="1000108"/>
            <a:ext cx="4429156" cy="20002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THE WATER CYCLE</a:t>
            </a:r>
            <a:endParaRPr lang="it-IT" sz="2800" dirty="0">
              <a:solidFill>
                <a:schemeClr val="tx1"/>
              </a:solidFill>
            </a:endParaRPr>
          </a:p>
        </p:txBody>
      </p:sp>
      <p:pic>
        <p:nvPicPr>
          <p:cNvPr id="12" name="Immagine 11" descr="Immagine correlat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714488"/>
            <a:ext cx="107157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731A-0C1E-45AB-AA6A-C90100C251DF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85852" y="2500306"/>
            <a:ext cx="65722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small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WATER CYCLE IS SIMPLY THE COMPLETE JOURNEY THAT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small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WATER MAKES IN ITS LIFE, FROM ONE PLACE TO THE OTHER AND FROM ONE STATE TO THE OTHER</a:t>
            </a:r>
            <a:endParaRPr kumimoji="0" lang="it-IT" sz="2000" b="1" i="0" u="none" strike="noStrike" cap="small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00100" y="1142985"/>
            <a:ext cx="7286676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Arial" pitchFamily="34" charset="0"/>
                <a:cs typeface="Arial" pitchFamily="34" charset="0"/>
              </a:rPr>
              <a:t>WHAT IS THE WATER CYCLE?</a:t>
            </a: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 descr="Risultati immagini per ciclo dell'acqua disegn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572008"/>
            <a:ext cx="3703007" cy="157755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731A-0C1E-45AB-AA6A-C90100C251DF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642910" y="928670"/>
          <a:ext cx="7286675" cy="5610928"/>
        </p:xfrm>
        <a:graphic>
          <a:graphicData uri="http://schemas.openxmlformats.org/drawingml/2006/table">
            <a:tbl>
              <a:tblPr/>
              <a:tblGrid>
                <a:gridCol w="1821290"/>
                <a:gridCol w="1821795"/>
                <a:gridCol w="1821795"/>
                <a:gridCol w="1821795"/>
              </a:tblGrid>
              <a:tr h="246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CONTENT</a:t>
                      </a:r>
                      <a:endParaRPr lang="it-IT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COGNITION</a:t>
                      </a:r>
                      <a:endParaRPr lang="it-IT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CULTURE</a:t>
                      </a:r>
                      <a:endParaRPr lang="it-IT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COMMUNICATION</a:t>
                      </a:r>
                      <a:endParaRPr lang="it-IT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364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identify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the </a:t>
                      </a:r>
                      <a:r>
                        <a:rPr lang="it-IT" sz="1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stages</a:t>
                      </a:r>
                      <a:r>
                        <a:rPr lang="it-IT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</a:t>
                      </a:r>
                      <a:r>
                        <a:rPr lang="it-IT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the water </a:t>
                      </a:r>
                      <a:r>
                        <a:rPr lang="it-IT" sz="1400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cycle</a:t>
                      </a:r>
                      <a:r>
                        <a:rPr lang="it-IT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sing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song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related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the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topic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reflect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about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their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work and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learn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the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new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grammatical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structure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respectful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with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classmates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when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working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in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groups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revisionon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the </a:t>
                      </a:r>
                      <a:r>
                        <a:rPr lang="it-IT" sz="1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weather</a:t>
                      </a:r>
                      <a:r>
                        <a:rPr lang="it-IT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words</a:t>
                      </a:r>
                      <a:r>
                        <a:rPr lang="it-IT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</a:t>
                      </a:r>
                      <a:r>
                        <a:rPr lang="it-IT" sz="1400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sun</a:t>
                      </a:r>
                      <a:r>
                        <a:rPr lang="it-IT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it-IT" sz="1400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cloud</a:t>
                      </a:r>
                      <a:r>
                        <a:rPr lang="it-IT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it-IT" sz="1400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drop</a:t>
                      </a:r>
                      <a:r>
                        <a:rPr lang="it-IT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…)</a:t>
                      </a: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learn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new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vocabulary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relative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the science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lesson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nouns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it-IT" sz="1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condensation</a:t>
                      </a: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it-IT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collaction</a:t>
                      </a:r>
                      <a:r>
                        <a:rPr lang="it-IT" sz="1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…</a:t>
                      </a: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and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verbs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(go</a:t>
                      </a:r>
                      <a:r>
                        <a:rPr lang="it-IT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up</a:t>
                      </a: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it-IT" sz="1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fall</a:t>
                      </a: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down  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…).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match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words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with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pictures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complete some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worksheet</a:t>
                      </a: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create a “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clil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book” and a poster in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group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about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what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they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have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learnt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learn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something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more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about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the </a:t>
                      </a: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water</a:t>
                      </a:r>
                      <a:r>
                        <a:rPr lang="it-IT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cycle</a:t>
                      </a:r>
                      <a:r>
                        <a:rPr lang="it-IT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explain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the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importance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</a:t>
                      </a:r>
                      <a:r>
                        <a:rPr lang="it-IT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water </a:t>
                      </a:r>
                      <a:r>
                        <a:rPr lang="it-IT" sz="1400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cycle</a:t>
                      </a:r>
                      <a:r>
                        <a:rPr lang="it-IT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’s </a:t>
                      </a:r>
                      <a:r>
                        <a:rPr lang="it-IT" sz="1400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stages</a:t>
                      </a:r>
                      <a:r>
                        <a:rPr lang="it-IT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discuss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in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group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pairs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learn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some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new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words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present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their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drawings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.the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children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will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pactise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orally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what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they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have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learnt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about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the </a:t>
                      </a: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water</a:t>
                      </a:r>
                      <a:r>
                        <a:rPr lang="it-IT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cycle</a:t>
                      </a: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building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simple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sentences</a:t>
                      </a: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it-IT" sz="1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sun</a:t>
                      </a:r>
                      <a:r>
                        <a:rPr lang="it-IT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shines</a:t>
                      </a:r>
                      <a:r>
                        <a:rPr lang="it-IT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in the </a:t>
                      </a:r>
                      <a:r>
                        <a:rPr lang="it-IT" sz="1400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sky</a:t>
                      </a:r>
                      <a:r>
                        <a:rPr lang="it-IT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it-IT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water </a:t>
                      </a:r>
                      <a:r>
                        <a:rPr lang="it-IT" sz="1400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goes</a:t>
                      </a:r>
                      <a:r>
                        <a:rPr lang="it-IT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400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down</a:t>
                      </a:r>
                      <a:r>
                        <a:rPr lang="it-IT" sz="1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…</a:t>
                      </a: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357422" y="357166"/>
            <a:ext cx="435771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LESSON PLAN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731A-0C1E-45AB-AA6A-C90100C251DF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6" name="Immagine 5" descr="Risultati immagini per the water cycl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85728"/>
            <a:ext cx="928694" cy="50006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731A-0C1E-45AB-AA6A-C90100C251DF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5" name="Immagine 4" descr="C:\Users\EDOARDO\Downloads\IMG_20170331_143850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357981" cy="421484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928662" y="714356"/>
            <a:ext cx="7286676" cy="400110"/>
          </a:xfrm>
          <a:prstGeom prst="rect">
            <a:avLst/>
          </a:prstGeom>
          <a:solidFill>
            <a:srgbClr val="C25E76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LEARN  BY DOING</a:t>
            </a:r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731A-0C1E-45AB-AA6A-C90100C251DF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3" name="Immagine 2" descr="C:\Users\EDOARDO\Downloads\IMG_20170403_1221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1" y="357166"/>
            <a:ext cx="4929222" cy="2357454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4" name="Immagine 3" descr="C:\Users\EDOARDO\Downloads\IMG_20170324_1224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928934"/>
            <a:ext cx="5715040" cy="3286148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42910" y="1428736"/>
            <a:ext cx="228601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MATCH WORDS TO PICTURES</a:t>
            </a:r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731A-0C1E-45AB-AA6A-C90100C251DF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4" name="Immagine 3" descr="C:\Users\EDOARDO\Downloads\IMG_20170605_1243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6715172" cy="457203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071538" y="571480"/>
            <a:ext cx="6929486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WORK IN PROGRESS</a:t>
            </a:r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731A-0C1E-45AB-AA6A-C90100C251DF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3" name="Immagine 2" descr="C:\Users\EDOARDO\Downloads\IMG_20170622_1537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85728"/>
            <a:ext cx="4920439" cy="270347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" name="Immagine 3" descr="C:\Users\EDOARDO\Downloads\IMG_20170623_1107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429000"/>
            <a:ext cx="4714908" cy="313807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28596" y="1643050"/>
            <a:ext cx="2714644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OUR  CLIL</a:t>
            </a:r>
          </a:p>
          <a:p>
            <a:pPr algn="ctr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POSTERS</a:t>
            </a:r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731A-0C1E-45AB-AA6A-C90100C251DF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Esplosione 1 4"/>
          <p:cNvSpPr/>
          <p:nvPr/>
        </p:nvSpPr>
        <p:spPr>
          <a:xfrm>
            <a:off x="285720" y="214290"/>
            <a:ext cx="4429156" cy="3929090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 smtClean="0"/>
          </a:p>
          <a:p>
            <a:pPr algn="ctr"/>
            <a:endParaRPr lang="it-IT" sz="1200" dirty="0" smtClean="0"/>
          </a:p>
          <a:p>
            <a:pPr algn="ctr"/>
            <a:endParaRPr lang="it-IT" sz="1200" dirty="0" smtClean="0"/>
          </a:p>
          <a:p>
            <a:pPr algn="ctr"/>
            <a:r>
              <a:rPr lang="it-IT" sz="1200" b="1" dirty="0" err="1" smtClean="0"/>
              <a:t>Engida</a:t>
            </a:r>
            <a:r>
              <a:rPr lang="it-IT" sz="1200" b="1" dirty="0" smtClean="0"/>
              <a:t>    Alessandro    Sofia    Riccardo   Diego   </a:t>
            </a:r>
            <a:r>
              <a:rPr lang="it-IT" sz="1200" b="1" smtClean="0"/>
              <a:t>Valentina   </a:t>
            </a:r>
            <a:r>
              <a:rPr lang="it-IT" sz="1200" b="1" smtClean="0"/>
              <a:t>Lorenzo    </a:t>
            </a:r>
            <a:r>
              <a:rPr lang="it-IT" sz="1200" b="1" dirty="0" err="1" smtClean="0"/>
              <a:t>Niraj</a:t>
            </a:r>
            <a:r>
              <a:rPr lang="it-IT" sz="1200" b="1" dirty="0" smtClean="0"/>
              <a:t>   Matilde   Vittoria    Alessia     Pietro   Giovanni   Christian   Nicole   </a:t>
            </a:r>
            <a:r>
              <a:rPr lang="it-IT" sz="1200" b="1" dirty="0" err="1" smtClean="0"/>
              <a:t>Promi</a:t>
            </a:r>
            <a:r>
              <a:rPr lang="it-IT" sz="1200" b="1" dirty="0" smtClean="0"/>
              <a:t>     Vanessa     Lapo   Tommaso      Elena    Federica       Luigi</a:t>
            </a:r>
          </a:p>
          <a:p>
            <a:pPr algn="ctr"/>
            <a:endParaRPr lang="it-IT" sz="1200" dirty="0" smtClean="0"/>
          </a:p>
          <a:p>
            <a:pPr algn="ctr"/>
            <a:endParaRPr lang="it-IT" sz="1200" dirty="0"/>
          </a:p>
        </p:txBody>
      </p:sp>
      <p:sp>
        <p:nvSpPr>
          <p:cNvPr id="6" name="Esplosione 2 5"/>
          <p:cNvSpPr/>
          <p:nvPr/>
        </p:nvSpPr>
        <p:spPr>
          <a:xfrm>
            <a:off x="4500562" y="214290"/>
            <a:ext cx="4357718" cy="5929354"/>
          </a:xfrm>
          <a:prstGeom prst="irregularSeal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 smtClean="0"/>
          </a:p>
          <a:p>
            <a:pPr algn="ctr"/>
            <a:endParaRPr lang="it-IT" sz="1200" b="1" dirty="0" smtClean="0"/>
          </a:p>
          <a:p>
            <a:pPr algn="ctr"/>
            <a:r>
              <a:rPr lang="it-IT" sz="1200" b="1" dirty="0" smtClean="0"/>
              <a:t>Azzurra     </a:t>
            </a:r>
            <a:r>
              <a:rPr lang="it-IT" sz="1200" b="1" dirty="0" err="1" smtClean="0"/>
              <a:t>Omer</a:t>
            </a:r>
            <a:r>
              <a:rPr lang="it-IT" sz="1200" b="1" dirty="0" smtClean="0"/>
              <a:t>   Viola    Elisa      Pablo     Sofia   Tommaso      </a:t>
            </a:r>
            <a:r>
              <a:rPr lang="it-IT" sz="1200" b="1" dirty="0" err="1" smtClean="0"/>
              <a:t>Noemi</a:t>
            </a:r>
            <a:r>
              <a:rPr lang="it-IT" sz="1200" b="1" dirty="0" smtClean="0"/>
              <a:t>   Christian             </a:t>
            </a:r>
            <a:r>
              <a:rPr lang="it-IT" sz="1200" b="1" dirty="0" err="1" smtClean="0"/>
              <a:t>Cristian</a:t>
            </a:r>
            <a:r>
              <a:rPr lang="it-IT" sz="1200" b="1" dirty="0" smtClean="0"/>
              <a:t>      Ludovica   Gabriele      </a:t>
            </a:r>
            <a:r>
              <a:rPr lang="it-IT" sz="1200" b="1" dirty="0" err="1" smtClean="0"/>
              <a:t>Blerim</a:t>
            </a:r>
            <a:r>
              <a:rPr lang="it-IT" sz="1200" b="1" dirty="0" smtClean="0"/>
              <a:t>   Filippo   Chiara    Viola     </a:t>
            </a:r>
            <a:r>
              <a:rPr lang="it-IT" sz="1200" b="1" dirty="0" err="1" smtClean="0"/>
              <a:t>Tanupreet</a:t>
            </a:r>
            <a:r>
              <a:rPr lang="it-IT" sz="1200" b="1" dirty="0" smtClean="0"/>
              <a:t>        Giada      Gianluigi    Gaia    </a:t>
            </a:r>
            <a:r>
              <a:rPr lang="it-IT" sz="1200" b="1" dirty="0" err="1" smtClean="0"/>
              <a:t>Suela</a:t>
            </a:r>
            <a:r>
              <a:rPr lang="it-IT" sz="1200" b="1" dirty="0" smtClean="0"/>
              <a:t>  Niccolò          Rachele   Bianca</a:t>
            </a:r>
          </a:p>
          <a:p>
            <a:pPr algn="ctr"/>
            <a:endParaRPr lang="it-IT" sz="1200" b="1" dirty="0" smtClean="0"/>
          </a:p>
          <a:p>
            <a:endParaRPr lang="it-IT" sz="1200" b="1" dirty="0" smtClean="0"/>
          </a:p>
          <a:p>
            <a:endParaRPr lang="it-IT" sz="1200" b="1" dirty="0" smtClean="0"/>
          </a:p>
        </p:txBody>
      </p:sp>
      <p:sp>
        <p:nvSpPr>
          <p:cNvPr id="7" name="Stella a 7 punte 6"/>
          <p:cNvSpPr/>
          <p:nvPr/>
        </p:nvSpPr>
        <p:spPr>
          <a:xfrm>
            <a:off x="785786" y="3714752"/>
            <a:ext cx="3786214" cy="2928958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Edward</a:t>
            </a:r>
          </a:p>
          <a:p>
            <a:pPr algn="ctr"/>
            <a:r>
              <a:rPr lang="it-IT" sz="1200" dirty="0" smtClean="0"/>
              <a:t>Gianluca</a:t>
            </a:r>
          </a:p>
          <a:p>
            <a:pPr algn="ctr"/>
            <a:r>
              <a:rPr lang="it-IT" sz="1200" dirty="0" smtClean="0"/>
              <a:t>Luca       Orlando</a:t>
            </a:r>
          </a:p>
          <a:p>
            <a:pPr algn="ctr"/>
            <a:r>
              <a:rPr lang="it-IT" sz="1200" dirty="0" smtClean="0"/>
              <a:t>Tommaso            Lucrezia</a:t>
            </a:r>
          </a:p>
          <a:p>
            <a:pPr algn="ctr"/>
            <a:r>
              <a:rPr lang="it-IT" sz="1200" dirty="0" smtClean="0"/>
              <a:t>Tommaso</a:t>
            </a:r>
          </a:p>
          <a:p>
            <a:pPr algn="ctr"/>
            <a:r>
              <a:rPr lang="it-IT" sz="1200" dirty="0" smtClean="0"/>
              <a:t>Filippo      </a:t>
            </a:r>
            <a:r>
              <a:rPr lang="it-IT" sz="1200" dirty="0" err="1" smtClean="0"/>
              <a:t>Emil</a:t>
            </a:r>
            <a:r>
              <a:rPr lang="it-IT" sz="1200" dirty="0" smtClean="0"/>
              <a:t> </a:t>
            </a:r>
          </a:p>
          <a:p>
            <a:pPr algn="ctr"/>
            <a:r>
              <a:rPr lang="it-IT" sz="1200" dirty="0" smtClean="0"/>
              <a:t>Daniele </a:t>
            </a:r>
          </a:p>
          <a:p>
            <a:pPr algn="ctr"/>
            <a:r>
              <a:rPr lang="it-IT" sz="1200" dirty="0" smtClean="0"/>
              <a:t>Angelo</a:t>
            </a:r>
          </a:p>
          <a:p>
            <a:pPr algn="ctr"/>
            <a:r>
              <a:rPr lang="it-IT" sz="1200" dirty="0" smtClean="0"/>
              <a:t>Alessandro      Tommaso</a:t>
            </a:r>
          </a:p>
          <a:p>
            <a:pPr algn="ctr"/>
            <a:r>
              <a:rPr lang="it-IT" sz="1200" dirty="0" smtClean="0"/>
              <a:t>Francesco      Sara</a:t>
            </a:r>
            <a:endParaRPr lang="it-IT" sz="1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786182" y="285728"/>
            <a:ext cx="2928958" cy="369332"/>
          </a:xfrm>
          <a:prstGeom prst="rect">
            <a:avLst/>
          </a:prstGeom>
          <a:solidFill>
            <a:srgbClr val="F5C6B9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CREATED BY …</a:t>
            </a:r>
            <a:endParaRPr lang="it-IT" b="1" i="1" dirty="0"/>
          </a:p>
        </p:txBody>
      </p:sp>
      <p:pic>
        <p:nvPicPr>
          <p:cNvPr id="10" name="Immagine 9" descr="Risultati immagini per water cyc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857892"/>
            <a:ext cx="1428760" cy="757234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192</TotalTime>
  <Words>605</Words>
  <Application>Microsoft Office PowerPoint</Application>
  <PresentationFormat>Presentazione su schermo (4:3)</PresentationFormat>
  <Paragraphs>111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Loggia</vt:lpstr>
      <vt:lpstr>Istituto Comprensivo Statale “XIII Aprile 1944” Via della Repubblica – Soci (AR)  SCUOLA PRIMARIA SOCI – SCUOLA PRIMARIA S. PIERO  CLIL PROJECTS    SCIENCE - ENGLISH   S.Y. 2016-2017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Statale “XIII Aprile 1944” Via della Repubblica – Soci (AR)    CLIL PROJECT</dc:title>
  <dc:creator>EDOARDO</dc:creator>
  <cp:lastModifiedBy>gigliola</cp:lastModifiedBy>
  <cp:revision>29</cp:revision>
  <dcterms:created xsi:type="dcterms:W3CDTF">2017-06-22T12:11:22Z</dcterms:created>
  <dcterms:modified xsi:type="dcterms:W3CDTF">2017-06-26T14:33:05Z</dcterms:modified>
</cp:coreProperties>
</file>