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8" r:id="rId4"/>
    <p:sldId id="259" r:id="rId5"/>
    <p:sldId id="261" r:id="rId6"/>
    <p:sldId id="260" r:id="rId7"/>
    <p:sldId id="257" r:id="rId8"/>
    <p:sldId id="262" r:id="rId9"/>
    <p:sldId id="265" r:id="rId10"/>
    <p:sldId id="264" r:id="rId11"/>
    <p:sldId id="263" r:id="rId12"/>
    <p:sldId id="271" r:id="rId13"/>
    <p:sldId id="277" r:id="rId14"/>
    <p:sldId id="270" r:id="rId15"/>
    <p:sldId id="272" r:id="rId16"/>
    <p:sldId id="274" r:id="rId17"/>
    <p:sldId id="269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1" autoAdjust="0"/>
    <p:restoredTop sz="94638" autoAdjust="0"/>
  </p:normalViewPr>
  <p:slideViewPr>
    <p:cSldViewPr>
      <p:cViewPr>
        <p:scale>
          <a:sx n="100" d="100"/>
          <a:sy n="100" d="100"/>
        </p:scale>
        <p:origin x="-70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DEB27-A960-4593-BF62-AC3719296194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48F78-9901-4003-AF33-B52B5C8B3607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ollowing Directions ClipA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1676400"/>
            <a:ext cx="6326347" cy="3943200"/>
          </a:xfrm>
          <a:prstGeom prst="rect">
            <a:avLst/>
          </a:prstGeom>
        </p:spPr>
      </p:pic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371600" y="1143000"/>
            <a:ext cx="7010400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Asking </a:t>
            </a:r>
            <a:r>
              <a:rPr lang="en-US" sz="2800" dirty="0" smtClean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and giving </a:t>
            </a:r>
            <a:r>
              <a:rPr lang="en-US" sz="2800" dirty="0" smtClean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directions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066800" y="152401"/>
            <a:ext cx="73152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ICS XIII Aprile Soci</a:t>
            </a:r>
          </a:p>
          <a:p>
            <a:pPr algn="ctr"/>
            <a:r>
              <a:rPr lang="it-IT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PON Project on English </a:t>
            </a:r>
            <a:endParaRPr lang="it-IT" sz="32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15000" y="6019800"/>
            <a:ext cx="3197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Tutor </a:t>
            </a:r>
            <a:r>
              <a:rPr lang="it-IT" dirty="0" err="1" smtClean="0"/>
              <a:t>Teacher</a:t>
            </a:r>
            <a:r>
              <a:rPr lang="it-IT" dirty="0" smtClean="0"/>
              <a:t> </a:t>
            </a:r>
            <a:r>
              <a:rPr lang="it-IT" dirty="0" err="1" smtClean="0">
                <a:solidFill>
                  <a:srgbClr val="FFFF00"/>
                </a:solidFill>
              </a:rPr>
              <a:t>M.Letizia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Fani</a:t>
            </a:r>
            <a:endParaRPr lang="it-IT" dirty="0" smtClean="0">
              <a:solidFill>
                <a:srgbClr val="FFFF00"/>
              </a:solidFill>
            </a:endParaRPr>
          </a:p>
          <a:p>
            <a:r>
              <a:rPr lang="it-IT" dirty="0" smtClean="0"/>
              <a:t>English </a:t>
            </a:r>
            <a:r>
              <a:rPr lang="it-IT" dirty="0" err="1" smtClean="0"/>
              <a:t>Teacher</a:t>
            </a:r>
            <a:r>
              <a:rPr lang="it-IT" dirty="0" smtClean="0"/>
              <a:t> </a:t>
            </a:r>
            <a:r>
              <a:rPr lang="it-IT" dirty="0" smtClean="0">
                <a:solidFill>
                  <a:srgbClr val="FFFF00"/>
                </a:solidFill>
              </a:rPr>
              <a:t>Giulia </a:t>
            </a:r>
            <a:r>
              <a:rPr lang="it-IT" dirty="0" err="1" smtClean="0">
                <a:solidFill>
                  <a:srgbClr val="FFFF00"/>
                </a:solidFill>
              </a:rPr>
              <a:t>Perucchio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57200" y="61722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22 </a:t>
            </a:r>
            <a:r>
              <a:rPr lang="it-IT" dirty="0" err="1" smtClean="0"/>
              <a:t>nd</a:t>
            </a:r>
            <a:r>
              <a:rPr lang="it-IT" dirty="0" smtClean="0"/>
              <a:t> </a:t>
            </a:r>
            <a:r>
              <a:rPr lang="it-IT" dirty="0" err="1" smtClean="0"/>
              <a:t>February</a:t>
            </a:r>
            <a:r>
              <a:rPr lang="it-IT" dirty="0" smtClean="0"/>
              <a:t> 2018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8A6_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191000"/>
          </a:xfrm>
        </p:spPr>
      </p:pic>
      <p:sp>
        <p:nvSpPr>
          <p:cNvPr id="5" name="TextBox 4"/>
          <p:cNvSpPr txBox="1"/>
          <p:nvPr/>
        </p:nvSpPr>
        <p:spPr>
          <a:xfrm>
            <a:off x="228600" y="4272677"/>
            <a:ext cx="6934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The Drugstore is __________ the Post Office and the Movie Theater.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Police station is ____________ the Drugstore.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Hospital is ______ from the Library.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Train Station is _____________ the School.</a:t>
            </a:r>
          </a:p>
          <a:p>
            <a:pPr marL="342900" indent="-342900">
              <a:buAutoNum type="arabicPeriod"/>
            </a:pPr>
            <a:r>
              <a:rPr lang="en-US" dirty="0" smtClean="0"/>
              <a:t>To go to First Street, _____ _______ from Central Avenue.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Bank is _________ the Police Station.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Church is __________ the Second Street.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Restaurant is ________ the School.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15200" y="4267200"/>
            <a:ext cx="15457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On           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Across from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Far          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Near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Turn Right 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Between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Next to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Opposite</a:t>
            </a:r>
            <a:endParaRPr lang="en-US" b="1" dirty="0">
              <a:solidFill>
                <a:srgbClr val="C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Activity 2</a:t>
            </a:r>
            <a:br>
              <a:rPr lang="en-US" sz="3600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3600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Read the prepositions:</a:t>
            </a:r>
            <a:endParaRPr lang="en-US" sz="3600" dirty="0">
              <a:solidFill>
                <a:srgbClr val="FFFF0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6" name="Content Placeholder 5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678" y="1371601"/>
            <a:ext cx="8854722" cy="52093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3810000" cy="9144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Vocabulary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2819400" cy="4572000"/>
          </a:xfrm>
        </p:spPr>
        <p:txBody>
          <a:bodyPr/>
          <a:lstStyle/>
          <a:p>
            <a:r>
              <a:rPr lang="en-US" dirty="0" smtClean="0"/>
              <a:t>Directions </a:t>
            </a:r>
          </a:p>
          <a:p>
            <a:r>
              <a:rPr lang="en-US" dirty="0" smtClean="0"/>
              <a:t>Conversation </a:t>
            </a:r>
          </a:p>
          <a:p>
            <a:r>
              <a:rPr lang="en-US" dirty="0" smtClean="0"/>
              <a:t>Lost </a:t>
            </a:r>
          </a:p>
          <a:p>
            <a:r>
              <a:rPr lang="en-US" dirty="0" smtClean="0"/>
              <a:t>Foreigner </a:t>
            </a:r>
          </a:p>
          <a:p>
            <a:r>
              <a:rPr lang="en-US" dirty="0" smtClean="0"/>
              <a:t>Landmark </a:t>
            </a:r>
          </a:p>
          <a:p>
            <a:r>
              <a:rPr lang="en-US" dirty="0" smtClean="0"/>
              <a:t>Map</a:t>
            </a:r>
          </a:p>
          <a:p>
            <a:r>
              <a:rPr lang="en-US" dirty="0" smtClean="0"/>
              <a:t>Location</a:t>
            </a:r>
          </a:p>
        </p:txBody>
      </p:sp>
      <p:pic>
        <p:nvPicPr>
          <p:cNvPr id="8" name="Picture 7" descr="clipart-placemark-3b6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3400" y="533400"/>
            <a:ext cx="1066800" cy="990600"/>
          </a:xfrm>
          <a:prstGeom prst="rect">
            <a:avLst/>
          </a:prstGeom>
        </p:spPr>
      </p:pic>
      <p:pic>
        <p:nvPicPr>
          <p:cNvPr id="9" name="Picture 8" descr="lost_hike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0" y="381000"/>
            <a:ext cx="1762125" cy="3352800"/>
          </a:xfrm>
          <a:prstGeom prst="rect">
            <a:avLst/>
          </a:prstGeom>
        </p:spPr>
      </p:pic>
      <p:sp>
        <p:nvSpPr>
          <p:cNvPr id="10" name="Freccia a destra 9"/>
          <p:cNvSpPr/>
          <p:nvPr/>
        </p:nvSpPr>
        <p:spPr>
          <a:xfrm>
            <a:off x="6629400" y="5334000"/>
            <a:ext cx="17526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3321059" y="4191000"/>
            <a:ext cx="58229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L</a:t>
            </a:r>
            <a:r>
              <a:rPr lang="it-IT" sz="3600" b="1" dirty="0" smtClean="0">
                <a:solidFill>
                  <a:srgbClr val="FF0000"/>
                </a:solidFill>
              </a:rPr>
              <a:t>ook at the </a:t>
            </a:r>
            <a:r>
              <a:rPr lang="it-IT" sz="3600" b="1" dirty="0" smtClean="0">
                <a:solidFill>
                  <a:srgbClr val="FFFF00"/>
                </a:solidFill>
              </a:rPr>
              <a:t>London tube </a:t>
            </a:r>
            <a:r>
              <a:rPr lang="it-IT" sz="3600" b="1" dirty="0" err="1" smtClean="0">
                <a:solidFill>
                  <a:srgbClr val="FF0000"/>
                </a:solidFill>
              </a:rPr>
              <a:t>map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971800" y="1524000"/>
            <a:ext cx="40064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err="1" smtClean="0">
                <a:solidFill>
                  <a:srgbClr val="FF0000"/>
                </a:solidFill>
              </a:rPr>
              <a:t>Use</a:t>
            </a:r>
            <a:r>
              <a:rPr lang="it-IT" sz="3200" b="1" dirty="0" smtClean="0">
                <a:solidFill>
                  <a:srgbClr val="FF0000"/>
                </a:solidFill>
              </a:rPr>
              <a:t> Google navigator?</a:t>
            </a:r>
            <a:endParaRPr lang="it-IT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tandard-tube-map-n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0600" y="-228600"/>
            <a:ext cx="11049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19200"/>
          <a:ext cx="8382000" cy="539686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191000"/>
                <a:gridCol w="4191000"/>
              </a:tblGrid>
              <a:tr h="885471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itchFamily="34" charset="0"/>
                        </a:rPr>
                        <a:t>Asking Directions </a:t>
                      </a:r>
                      <a:endParaRPr lang="en-US" sz="24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Arial Narrow" pitchFamily="34" charset="0"/>
                        </a:rPr>
                        <a:t>Giving Directions</a:t>
                      </a:r>
                    </a:p>
                    <a:p>
                      <a:endParaRPr lang="en-US" sz="2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251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7850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251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00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251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251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251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2286000"/>
            <a:ext cx="3042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nstantia" pitchFamily="18" charset="0"/>
              </a:rPr>
              <a:t>How can I get to </a:t>
            </a:r>
            <a:r>
              <a:rPr lang="en-US" dirty="0" smtClean="0">
                <a:latin typeface="Constantia" pitchFamily="18" charset="0"/>
              </a:rPr>
              <a:t>the cinema?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4400" y="3733800"/>
            <a:ext cx="3541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Sure. </a:t>
            </a:r>
            <a:r>
              <a:rPr lang="en-US" dirty="0" smtClean="0">
                <a:solidFill>
                  <a:srgbClr val="FF0000"/>
                </a:solidFill>
                <a:latin typeface="Constantia" pitchFamily="18" charset="0"/>
              </a:rPr>
              <a:t>Where would you like to go?</a:t>
            </a:r>
            <a:endParaRPr lang="en-US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562600"/>
            <a:ext cx="272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nstantia" pitchFamily="18" charset="0"/>
              </a:rPr>
              <a:t>Is the bank far from </a:t>
            </a:r>
            <a:r>
              <a:rPr lang="en-US" dirty="0" smtClean="0">
                <a:latin typeface="Constantia" pitchFamily="18" charset="0"/>
              </a:rPr>
              <a:t>here?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3657600"/>
            <a:ext cx="4199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I’m a little  lost. </a:t>
            </a:r>
            <a:r>
              <a:rPr lang="en-US" dirty="0" smtClean="0">
                <a:solidFill>
                  <a:srgbClr val="FF0000"/>
                </a:solidFill>
                <a:latin typeface="Constantia" pitchFamily="18" charset="0"/>
              </a:rPr>
              <a:t>Can you help me please?</a:t>
            </a:r>
            <a:endParaRPr lang="en-US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5800" y="2209801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   You can get there </a:t>
            </a:r>
            <a:r>
              <a:rPr lang="en-US" dirty="0" smtClean="0">
                <a:solidFill>
                  <a:srgbClr val="FF0000"/>
                </a:solidFill>
                <a:latin typeface="Constantia" pitchFamily="18" charset="0"/>
              </a:rPr>
              <a:t>by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en-US" dirty="0" smtClean="0">
                <a:latin typeface="Constantia" pitchFamily="18" charset="0"/>
              </a:rPr>
              <a:t>car/bus/train</a:t>
            </a:r>
            <a:r>
              <a:rPr lang="en-US" dirty="0" smtClean="0">
                <a:latin typeface="Constantia" pitchFamily="18" charset="0"/>
              </a:rPr>
              <a:t>/tube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4267200"/>
            <a:ext cx="4260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Yes, it’s just about 5-7 minutes from here.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4400" y="6172200"/>
            <a:ext cx="3757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Yes. </a:t>
            </a:r>
            <a:r>
              <a:rPr lang="en-US" dirty="0" smtClean="0">
                <a:solidFill>
                  <a:srgbClr val="FF0000"/>
                </a:solidFill>
                <a:latin typeface="Constantia" pitchFamily="18" charset="0"/>
              </a:rPr>
              <a:t>You should </a:t>
            </a:r>
            <a:r>
              <a:rPr lang="en-US" dirty="0" smtClean="0">
                <a:latin typeface="Constantia" pitchFamily="18" charset="0"/>
              </a:rPr>
              <a:t>probably </a:t>
            </a:r>
            <a:r>
              <a:rPr lang="en-US" dirty="0" smtClean="0">
                <a:solidFill>
                  <a:srgbClr val="FF0000"/>
                </a:solidFill>
                <a:latin typeface="Constantia" pitchFamily="18" charset="0"/>
              </a:rPr>
              <a:t>take</a:t>
            </a:r>
            <a:r>
              <a:rPr lang="en-US" dirty="0" smtClean="0">
                <a:latin typeface="Constantia" pitchFamily="18" charset="0"/>
              </a:rPr>
              <a:t> a taxi.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" y="4267200"/>
            <a:ext cx="3384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nstantia" pitchFamily="18" charset="0"/>
              </a:rPr>
              <a:t>Do you know where </a:t>
            </a:r>
            <a:r>
              <a:rPr lang="en-US" dirty="0" smtClean="0">
                <a:latin typeface="Constantia" pitchFamily="18" charset="0"/>
              </a:rPr>
              <a:t>the bank is?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2819400"/>
            <a:ext cx="2741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Excuse me, I’m new here. </a:t>
            </a:r>
            <a:br>
              <a:rPr lang="en-US" dirty="0" smtClean="0">
                <a:latin typeface="Constantia" pitchFamily="18" charset="0"/>
              </a:rPr>
            </a:br>
            <a:r>
              <a:rPr lang="en-US" dirty="0" smtClean="0">
                <a:latin typeface="Constantia" pitchFamily="18" charset="0"/>
              </a:rPr>
              <a:t>Can you speak English?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3124200"/>
            <a:ext cx="1630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Yes, a little bit.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6096000"/>
            <a:ext cx="272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Is the bank far from here?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5562600"/>
            <a:ext cx="4260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No, it’s just about 5-7 minutes from here.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" y="4953000"/>
            <a:ext cx="3384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Do you know where the bank is?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00600" y="4953000"/>
            <a:ext cx="2589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nstantia" pitchFamily="18" charset="0"/>
              </a:rPr>
              <a:t>I’m sorry. I have no idea.</a:t>
            </a:r>
            <a:endParaRPr lang="en-US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  <p:bldP spid="8" grpId="0" build="allAtOnce"/>
      <p:bldP spid="9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 build="allAtOnce"/>
      <p:bldP spid="16" grpId="0" build="allAtOnce"/>
      <p:bldP spid="17" grpId="0" build="allAtOnce"/>
      <p:bldP spid="18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0"/>
            <a:ext cx="4419600" cy="6858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 Narrow" pitchFamily="34" charset="0"/>
              </a:rPr>
              <a:t>Conversation</a:t>
            </a:r>
            <a:endParaRPr lang="en-US" sz="28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838200"/>
            <a:ext cx="86106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i="1" dirty="0" smtClean="0">
                <a:solidFill>
                  <a:srgbClr val="0070C0"/>
                </a:solidFill>
              </a:rPr>
              <a:t>Alice</a:t>
            </a:r>
            <a:r>
              <a:rPr lang="en-US" dirty="0" smtClean="0"/>
              <a:t> : Excuse me. We are a bit lost. Can you speak English?</a:t>
            </a:r>
          </a:p>
          <a:p>
            <a:r>
              <a:rPr lang="en-US" i="1" dirty="0" smtClean="0">
                <a:solidFill>
                  <a:srgbClr val="0070C0"/>
                </a:solidFill>
              </a:rPr>
              <a:t>Jan</a:t>
            </a:r>
            <a:r>
              <a:rPr lang="en-US" dirty="0" smtClean="0"/>
              <a:t> : Yes, but just a little. Can you speak slowly?</a:t>
            </a:r>
          </a:p>
          <a:p>
            <a:r>
              <a:rPr lang="en-US" i="1" dirty="0" smtClean="0">
                <a:solidFill>
                  <a:srgbClr val="0070C0"/>
                </a:solidFill>
              </a:rPr>
              <a:t>Alice</a:t>
            </a:r>
            <a:r>
              <a:rPr lang="en-US" dirty="0" smtClean="0"/>
              <a:t>: Ok. Do you know if there is a </a:t>
            </a:r>
            <a:r>
              <a:rPr lang="en-US" i="1" dirty="0" smtClean="0">
                <a:solidFill>
                  <a:srgbClr val="FF0000"/>
                </a:solidFill>
              </a:rPr>
              <a:t>hospital</a:t>
            </a:r>
            <a:r>
              <a:rPr lang="en-US" dirty="0" smtClean="0"/>
              <a:t> around here?</a:t>
            </a:r>
          </a:p>
          <a:p>
            <a:r>
              <a:rPr lang="en-US" i="1" dirty="0" smtClean="0">
                <a:solidFill>
                  <a:srgbClr val="0070C0"/>
                </a:solidFill>
              </a:rPr>
              <a:t>Jan</a:t>
            </a:r>
            <a:r>
              <a:rPr lang="en-US" dirty="0" smtClean="0"/>
              <a:t>: Yes. </a:t>
            </a:r>
            <a:r>
              <a:rPr lang="en-US" i="1" dirty="0" smtClean="0"/>
              <a:t>Go straight along the road and turn right</a:t>
            </a:r>
            <a:r>
              <a:rPr lang="en-US" dirty="0" smtClean="0"/>
              <a:t>. There you will see the </a:t>
            </a:r>
            <a:r>
              <a:rPr lang="en-US" i="1" dirty="0" smtClean="0"/>
              <a:t>hospital</a:t>
            </a:r>
            <a:r>
              <a:rPr lang="en-US" dirty="0" smtClean="0"/>
              <a:t>.</a:t>
            </a:r>
          </a:p>
          <a:p>
            <a:r>
              <a:rPr lang="en-US" i="1" dirty="0" smtClean="0">
                <a:solidFill>
                  <a:srgbClr val="0070C0"/>
                </a:solidFill>
              </a:rPr>
              <a:t>Henry</a:t>
            </a:r>
            <a:r>
              <a:rPr lang="en-US" dirty="0" smtClean="0"/>
              <a:t>: Is it far from here?</a:t>
            </a:r>
          </a:p>
          <a:p>
            <a:r>
              <a:rPr lang="en-US" i="1" dirty="0" smtClean="0">
                <a:solidFill>
                  <a:srgbClr val="0070C0"/>
                </a:solidFill>
              </a:rPr>
              <a:t>Jan</a:t>
            </a:r>
            <a:r>
              <a:rPr lang="en-US" dirty="0" smtClean="0"/>
              <a:t>: No. It’s just a few minutes.</a:t>
            </a:r>
          </a:p>
          <a:p>
            <a:r>
              <a:rPr lang="en-US" i="1" dirty="0" smtClean="0">
                <a:solidFill>
                  <a:srgbClr val="0070C0"/>
                </a:solidFill>
              </a:rPr>
              <a:t>Henry</a:t>
            </a:r>
            <a:r>
              <a:rPr lang="en-US" dirty="0" smtClean="0"/>
              <a:t>: Is there any landmark?</a:t>
            </a:r>
          </a:p>
          <a:p>
            <a:r>
              <a:rPr lang="en-US" i="1" dirty="0" smtClean="0">
                <a:solidFill>
                  <a:srgbClr val="0070C0"/>
                </a:solidFill>
              </a:rPr>
              <a:t>Jan</a:t>
            </a:r>
            <a:r>
              <a:rPr lang="en-US" dirty="0" smtClean="0"/>
              <a:t>: Yes. The </a:t>
            </a:r>
            <a:r>
              <a:rPr lang="en-US" i="1" dirty="0" smtClean="0"/>
              <a:t>hospital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is opposite 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to the Train  Station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i="1" dirty="0" smtClean="0">
                <a:solidFill>
                  <a:srgbClr val="0070C0"/>
                </a:solidFill>
              </a:rPr>
              <a:t>Alice</a:t>
            </a:r>
            <a:r>
              <a:rPr lang="en-US" dirty="0" smtClean="0"/>
              <a:t> and </a:t>
            </a:r>
            <a:r>
              <a:rPr lang="en-US" i="1" dirty="0" smtClean="0">
                <a:solidFill>
                  <a:srgbClr val="0070C0"/>
                </a:solidFill>
              </a:rPr>
              <a:t>Henry</a:t>
            </a:r>
            <a:r>
              <a:rPr lang="en-US" dirty="0" smtClean="0"/>
              <a:t>: Thanks a lot.</a:t>
            </a:r>
          </a:p>
          <a:p>
            <a:r>
              <a:rPr lang="en-US" i="1" dirty="0" smtClean="0">
                <a:solidFill>
                  <a:srgbClr val="0070C0"/>
                </a:solidFill>
              </a:rPr>
              <a:t>Jan</a:t>
            </a:r>
            <a:r>
              <a:rPr lang="en-US" dirty="0" smtClean="0"/>
              <a:t>: You’re welcome.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" name="Picture 9" descr="A_Tourist_Guide_Telling_a_Couple_About_a_Landmark_Building_Royalty_Free_Clipart_Picture_100302-115522-6200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2819400"/>
            <a:ext cx="38100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Possible activity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576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Draw</a:t>
            </a:r>
            <a:r>
              <a:rPr lang="en-US" dirty="0" smtClean="0"/>
              <a:t> your own town.</a:t>
            </a:r>
          </a:p>
          <a:p>
            <a:r>
              <a:rPr lang="en-US" dirty="0" smtClean="0"/>
              <a:t>Name your town.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Create and mark </a:t>
            </a:r>
            <a:r>
              <a:rPr lang="en-US" dirty="0" smtClean="0"/>
              <a:t>roads and places (hospitals, shops etc)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Explain the directions </a:t>
            </a:r>
            <a:r>
              <a:rPr lang="en-US" dirty="0" smtClean="0"/>
              <a:t>of your town in about 5 sentences.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4953000" cy="533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My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Town/My village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Content Placeholder 3" descr="map_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09600"/>
            <a:ext cx="8763000" cy="533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525963"/>
          </a:xfrm>
        </p:spPr>
        <p:txBody>
          <a:bodyPr/>
          <a:lstStyle/>
          <a:p>
            <a:r>
              <a:rPr lang="en-US" dirty="0" smtClean="0"/>
              <a:t>The name of my town is </a:t>
            </a:r>
            <a:r>
              <a:rPr lang="en-US" dirty="0" smtClean="0"/>
              <a:t>Arezzo /of my village is </a:t>
            </a:r>
            <a:r>
              <a:rPr lang="en-US" dirty="0" err="1" smtClean="0"/>
              <a:t>Bibbiena</a:t>
            </a:r>
            <a:r>
              <a:rPr lang="en-US" dirty="0" smtClean="0"/>
              <a:t> /</a:t>
            </a:r>
            <a:r>
              <a:rPr lang="en-US" dirty="0" err="1" smtClean="0"/>
              <a:t>Soci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Train station is </a:t>
            </a:r>
            <a:r>
              <a:rPr lang="en-US" dirty="0" smtClean="0"/>
              <a:t>downtown</a:t>
            </a:r>
            <a:endParaRPr lang="en-US" dirty="0" smtClean="0"/>
          </a:p>
          <a:p>
            <a:r>
              <a:rPr lang="en-US" dirty="0" smtClean="0"/>
              <a:t>The</a:t>
            </a:r>
            <a:r>
              <a:rPr lang="en-US" dirty="0" smtClean="0">
                <a:solidFill>
                  <a:srgbClr val="FF0000"/>
                </a:solidFill>
              </a:rPr>
              <a:t> hospital</a:t>
            </a:r>
            <a:r>
              <a:rPr lang="en-US" dirty="0" smtClean="0"/>
              <a:t> is uptown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Primary school </a:t>
            </a:r>
            <a:r>
              <a:rPr lang="en-US" dirty="0" smtClean="0"/>
              <a:t>is…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department store </a:t>
            </a:r>
            <a:r>
              <a:rPr lang="en-US" dirty="0" smtClean="0"/>
              <a:t>is...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609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Where do you want to go</a:t>
            </a:r>
            <a:r>
              <a:rPr lang="en-US" dirty="0" smtClean="0">
                <a:solidFill>
                  <a:srgbClr val="FF0000"/>
                </a:solidFill>
              </a:rPr>
              <a:t>? To London?...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 descr="clipart-placemark-3b6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90600"/>
            <a:ext cx="838200" cy="685800"/>
          </a:xfrm>
          <a:prstGeom prst="rect">
            <a:avLst/>
          </a:prstGeom>
        </p:spPr>
      </p:pic>
      <p:pic>
        <p:nvPicPr>
          <p:cNvPr id="9" name="Picture 8" descr="lost_hike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81000" y="1752600"/>
            <a:ext cx="1524000" cy="274320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762000" y="609600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INTERACTIVE LONDON MAP https</a:t>
            </a:r>
            <a:r>
              <a:rPr lang="it-IT" dirty="0" smtClean="0"/>
              <a:t>://www.thinglink.com/scene/703428433115348993</a:t>
            </a:r>
            <a:endParaRPr lang="it-IT" dirty="0"/>
          </a:p>
        </p:txBody>
      </p:sp>
      <p:pic>
        <p:nvPicPr>
          <p:cNvPr id="17410" name="Picture 2" descr="http://www.ilondra.it/wp-content/uploads/2014/01/mappa-londr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990600"/>
            <a:ext cx="8077200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990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Rounded MT Bold" pitchFamily="34" charset="0"/>
                <a:ea typeface="BatangChe" pitchFamily="49" charset="-127"/>
              </a:rPr>
              <a:t>Prepositions of directions</a:t>
            </a:r>
            <a:endParaRPr lang="en-US" sz="3200" dirty="0">
              <a:solidFill>
                <a:srgbClr val="FF0000"/>
              </a:solidFill>
              <a:latin typeface="Arial Rounded MT Bold" pitchFamily="34" charset="0"/>
              <a:ea typeface="BatangChe" pitchFamily="49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8686800" cy="63246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In front of =   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2. Behind =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3. On = </a:t>
            </a:r>
            <a:endParaRPr lang="en-US" dirty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4. In =     </a:t>
            </a:r>
          </a:p>
          <a:p>
            <a:pPr marL="514350" indent="-514350">
              <a:buNone/>
            </a:pPr>
            <a:endParaRPr lang="en-US" dirty="0" smtClean="0"/>
          </a:p>
        </p:txBody>
      </p:sp>
      <p:pic>
        <p:nvPicPr>
          <p:cNvPr id="5" name="Picture 4" descr="miceprep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914400"/>
            <a:ext cx="1285875" cy="1181100"/>
          </a:xfrm>
          <a:prstGeom prst="rect">
            <a:avLst/>
          </a:prstGeom>
        </p:spPr>
      </p:pic>
      <p:pic>
        <p:nvPicPr>
          <p:cNvPr id="6" name="Picture 5" descr="micepre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2133600"/>
            <a:ext cx="1247775" cy="1352550"/>
          </a:xfrm>
          <a:prstGeom prst="rect">
            <a:avLst/>
          </a:prstGeom>
        </p:spPr>
      </p:pic>
      <p:pic>
        <p:nvPicPr>
          <p:cNvPr id="7" name="Picture 6" descr="micep3re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5200" y="3810000"/>
            <a:ext cx="1219200" cy="1447800"/>
          </a:xfrm>
          <a:prstGeom prst="rect">
            <a:avLst/>
          </a:prstGeom>
        </p:spPr>
      </p:pic>
      <p:pic>
        <p:nvPicPr>
          <p:cNvPr id="8" name="Picture 7" descr="mice32pre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1200" y="5334000"/>
            <a:ext cx="110490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686800" cy="513556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5. Beside = 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6. Between = </a:t>
            </a:r>
            <a:endParaRPr lang="en-US" dirty="0"/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7. Opposite = </a:t>
            </a:r>
            <a:endParaRPr lang="en-US" dirty="0"/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8. Above = </a:t>
            </a:r>
          </a:p>
          <a:p>
            <a:pPr marL="514350" indent="-514350">
              <a:buNone/>
            </a:pPr>
            <a:r>
              <a:rPr lang="en-US" dirty="0" smtClean="0"/>
              <a:t>9. Below =      </a:t>
            </a:r>
          </a:p>
          <a:p>
            <a:pPr marL="514350" indent="-514350">
              <a:buNone/>
            </a:pPr>
            <a:endParaRPr lang="en-US" dirty="0" smtClean="0"/>
          </a:p>
        </p:txBody>
      </p:sp>
      <p:pic>
        <p:nvPicPr>
          <p:cNvPr id="10" name="Picture 9" descr="stock-vector-preposition-of-motion-for-preschool-1688681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4800" y="3276600"/>
            <a:ext cx="1257300" cy="1076325"/>
          </a:xfrm>
          <a:prstGeom prst="rect">
            <a:avLst/>
          </a:prstGeom>
        </p:spPr>
      </p:pic>
      <p:pic>
        <p:nvPicPr>
          <p:cNvPr id="11" name="Picture 10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0800" y="228600"/>
            <a:ext cx="1905000" cy="1628775"/>
          </a:xfrm>
          <a:prstGeom prst="rect">
            <a:avLst/>
          </a:prstGeom>
        </p:spPr>
      </p:pic>
      <p:pic>
        <p:nvPicPr>
          <p:cNvPr id="12" name="Picture 11" descr="big_islcollective_worksheets_beginner_prea1_elementary_a1_kindergarten_elementary_school_prepositions_mgrammar_koji_the_ninja_325925062020ce114e1_758402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7600" y="1981200"/>
            <a:ext cx="1457325" cy="1009650"/>
          </a:xfrm>
          <a:prstGeom prst="rect">
            <a:avLst/>
          </a:prstGeom>
        </p:spPr>
      </p:pic>
      <p:pic>
        <p:nvPicPr>
          <p:cNvPr id="13" name="Picture 12" descr="AboveTrees201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95600" y="4572000"/>
            <a:ext cx="5257800" cy="2109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686800" cy="5715000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en-US" dirty="0" smtClean="0"/>
              <a:t>10. Next to =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11. Across from = </a:t>
            </a:r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12. Near =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13. Far = </a:t>
            </a:r>
          </a:p>
          <a:p>
            <a:pPr marL="514350" indent="-514350">
              <a:buNone/>
            </a:pPr>
            <a:endParaRPr lang="en-US" dirty="0" smtClean="0"/>
          </a:p>
        </p:txBody>
      </p:sp>
      <p:pic>
        <p:nvPicPr>
          <p:cNvPr id="7" name="Picture 6" descr="prepositions-of-place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0" y="533400"/>
            <a:ext cx="1652587" cy="1585912"/>
          </a:xfrm>
          <a:prstGeom prst="rect">
            <a:avLst/>
          </a:prstGeom>
        </p:spPr>
      </p:pic>
      <p:pic>
        <p:nvPicPr>
          <p:cNvPr id="8" name="Picture 7" descr="stock-vector-preposition-of-motion-for-preschool-17806379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2286000"/>
            <a:ext cx="1752600" cy="1409700"/>
          </a:xfrm>
          <a:prstGeom prst="rect">
            <a:avLst/>
          </a:prstGeom>
        </p:spPr>
      </p:pic>
      <p:pic>
        <p:nvPicPr>
          <p:cNvPr id="9" name="Picture 8" descr="stock-vector-preposition-of-motion-for-preschool-1688681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6600" y="4267200"/>
            <a:ext cx="3048000" cy="2290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410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Turn left =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                       Turn right </a:t>
            </a:r>
            <a:r>
              <a:rPr lang="en-US" dirty="0" smtClean="0"/>
              <a:t>=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Go straight =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Go over    = </a:t>
            </a:r>
          </a:p>
          <a:p>
            <a:pPr>
              <a:buNone/>
            </a:pPr>
            <a:r>
              <a:rPr lang="en-US" dirty="0" smtClean="0"/>
              <a:t>                       Go under =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For example: Go over a bridge.</a:t>
            </a:r>
            <a:endParaRPr lang="en-US" dirty="0"/>
          </a:p>
        </p:txBody>
      </p:sp>
      <p:pic>
        <p:nvPicPr>
          <p:cNvPr id="4" name="Picture 3" descr="68015_119_w1-1_c_l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00" y="1295400"/>
            <a:ext cx="990600" cy="914400"/>
          </a:xfrm>
          <a:prstGeom prst="rect">
            <a:avLst/>
          </a:prstGeom>
        </p:spPr>
      </p:pic>
      <p:pic>
        <p:nvPicPr>
          <p:cNvPr id="5" name="Picture 4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1981200"/>
            <a:ext cx="838200" cy="766762"/>
          </a:xfrm>
          <a:prstGeom prst="rect">
            <a:avLst/>
          </a:prstGeom>
        </p:spPr>
      </p:pic>
      <p:pic>
        <p:nvPicPr>
          <p:cNvPr id="6" name="Picture 5" descr="image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3200" y="2895600"/>
            <a:ext cx="762000" cy="990600"/>
          </a:xfrm>
          <a:prstGeom prst="rect">
            <a:avLst/>
          </a:prstGeom>
        </p:spPr>
      </p:pic>
      <p:pic>
        <p:nvPicPr>
          <p:cNvPr id="7" name="Picture 6" descr="bridge-road-sign-clip-art-80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7800" y="4724400"/>
            <a:ext cx="838200" cy="7096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94830" y="228600"/>
            <a:ext cx="24657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Directions</a:t>
            </a:r>
            <a:endParaRPr lang="en-US" sz="4000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Asking directions</a:t>
            </a:r>
            <a:endParaRPr lang="en-US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How do I get to </a:t>
            </a:r>
            <a:r>
              <a:rPr lang="en-US" sz="2800" dirty="0" smtClean="0">
                <a:solidFill>
                  <a:srgbClr val="FF0000"/>
                </a:solidFill>
              </a:rPr>
              <a:t>the…?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Where is </a:t>
            </a:r>
            <a:r>
              <a:rPr lang="en-US" sz="2800" dirty="0" smtClean="0">
                <a:solidFill>
                  <a:srgbClr val="FF0000"/>
                </a:solidFill>
              </a:rPr>
              <a:t>the…?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Can you tell me where </a:t>
            </a:r>
            <a:r>
              <a:rPr lang="en-US" sz="2800" dirty="0" smtClean="0">
                <a:solidFill>
                  <a:srgbClr val="FF0000"/>
                </a:solidFill>
              </a:rPr>
              <a:t>……is</a:t>
            </a:r>
            <a:r>
              <a:rPr lang="en-US" sz="2800" dirty="0" smtClean="0">
                <a:solidFill>
                  <a:srgbClr val="FF0000"/>
                </a:solidFill>
              </a:rPr>
              <a:t>?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2667000"/>
          <a:ext cx="2590800" cy="175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BatangChe" pitchFamily="49" charset="-127"/>
                          <a:ea typeface="BatangChe" pitchFamily="49" charset="-127"/>
                        </a:rPr>
                        <a:t>Excuse me,</a:t>
                      </a:r>
                      <a:endParaRPr lang="en-US" dirty="0">
                        <a:solidFill>
                          <a:srgbClr val="FF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BatangChe" pitchFamily="49" charset="-127"/>
                          <a:ea typeface="BatangChe" pitchFamily="49" charset="-127"/>
                        </a:rPr>
                        <a:t>Pardon me,</a:t>
                      </a:r>
                      <a:endParaRPr lang="en-US" dirty="0">
                        <a:solidFill>
                          <a:srgbClr val="FF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BatangChe" pitchFamily="49" charset="-127"/>
                          <a:ea typeface="BatangChe" pitchFamily="49" charset="-127"/>
                        </a:rPr>
                        <a:t>I beg your pardon,</a:t>
                      </a:r>
                      <a:endParaRPr lang="en-US" dirty="0">
                        <a:solidFill>
                          <a:srgbClr val="FF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  <a:latin typeface="BatangChe" pitchFamily="49" charset="-127"/>
                          <a:ea typeface="BatangChe" pitchFamily="49" charset="-127"/>
                        </a:rPr>
                        <a:t>Sorry to trouble you, but</a:t>
                      </a:r>
                      <a:endParaRPr lang="en-US" dirty="0">
                        <a:solidFill>
                          <a:srgbClr val="FF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Plus 4"/>
          <p:cNvSpPr/>
          <p:nvPr/>
        </p:nvSpPr>
        <p:spPr>
          <a:xfrm>
            <a:off x="3429000" y="3200400"/>
            <a:ext cx="685800" cy="609600"/>
          </a:xfrm>
          <a:prstGeom prst="mathPl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419600" y="2667000"/>
          <a:ext cx="4038600" cy="184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8600"/>
              </a:tblGrid>
              <a:tr h="294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atangChe" pitchFamily="49" charset="-127"/>
                          <a:ea typeface="BatangChe" pitchFamily="49" charset="-127"/>
                        </a:rPr>
                        <a:t>How do I get to the KFC</a:t>
                      </a:r>
                      <a:r>
                        <a:rPr lang="en-US" baseline="0" dirty="0" smtClean="0">
                          <a:latin typeface="BatangChe" pitchFamily="49" charset="-127"/>
                          <a:ea typeface="BatangChe" pitchFamily="49" charset="-127"/>
                        </a:rPr>
                        <a:t> restaurant?</a:t>
                      </a:r>
                      <a:endParaRPr lang="en-US" dirty="0"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atangChe" pitchFamily="49" charset="-127"/>
                          <a:ea typeface="BatangChe" pitchFamily="49" charset="-127"/>
                        </a:rPr>
                        <a:t>Where is the coffee shop?</a:t>
                      </a:r>
                      <a:endParaRPr lang="en-US" dirty="0"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atangChe" pitchFamily="49" charset="-127"/>
                          <a:ea typeface="BatangChe" pitchFamily="49" charset="-127"/>
                        </a:rPr>
                        <a:t>Can you tell me where 7 eleven is?</a:t>
                      </a:r>
                      <a:endParaRPr lang="en-US" dirty="0"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Equal 6"/>
          <p:cNvSpPr/>
          <p:nvPr/>
        </p:nvSpPr>
        <p:spPr>
          <a:xfrm>
            <a:off x="8382000" y="3352800"/>
            <a:ext cx="762000" cy="685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4765119"/>
            <a:ext cx="8077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Excuse me, how do I get to the</a:t>
            </a:r>
            <a:r>
              <a:rPr lang="en-US" sz="2800" dirty="0" smtClean="0"/>
              <a:t> </a:t>
            </a:r>
            <a:r>
              <a:rPr lang="en-US" sz="2800" i="1" dirty="0" smtClean="0"/>
              <a:t>KFC restaurant</a:t>
            </a:r>
            <a:r>
              <a:rPr lang="en-US" sz="2800" dirty="0" smtClean="0">
                <a:solidFill>
                  <a:srgbClr val="00B050"/>
                </a:solidFill>
              </a:rPr>
              <a:t>?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Pardon me, where is the</a:t>
            </a:r>
            <a:r>
              <a:rPr lang="en-US" sz="2800" dirty="0" smtClean="0"/>
              <a:t> </a:t>
            </a:r>
            <a:r>
              <a:rPr lang="en-US" sz="2800" i="1" dirty="0" smtClean="0"/>
              <a:t>Coffee Shop</a:t>
            </a:r>
            <a:r>
              <a:rPr lang="en-US" sz="2800" dirty="0" smtClean="0">
                <a:solidFill>
                  <a:srgbClr val="00B050"/>
                </a:solidFill>
              </a:rPr>
              <a:t>?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I beg your pardon, can you tell me where</a:t>
            </a:r>
            <a:r>
              <a:rPr lang="en-US" sz="2800" dirty="0" smtClean="0"/>
              <a:t> </a:t>
            </a:r>
            <a:r>
              <a:rPr lang="en-US" sz="2800" i="1" dirty="0" smtClean="0"/>
              <a:t>7 eleven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B050"/>
                </a:solidFill>
              </a:rPr>
              <a:t>is?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Sorry to trouble you, but where is the </a:t>
            </a:r>
            <a:r>
              <a:rPr lang="en-US" sz="2800" i="1" dirty="0" smtClean="0"/>
              <a:t>coffee shop</a:t>
            </a:r>
            <a:r>
              <a:rPr lang="en-US" sz="2800" dirty="0" smtClean="0">
                <a:solidFill>
                  <a:srgbClr val="00B050"/>
                </a:solidFill>
              </a:rPr>
              <a:t>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animBg="1"/>
      <p:bldP spid="7" grpId="0" animBg="1"/>
      <p:bldP spid="9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Giving directions</a:t>
            </a:r>
            <a:endParaRPr lang="en-US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You can </a:t>
            </a:r>
            <a:r>
              <a:rPr lang="en-US" sz="2800" i="1" dirty="0" smtClean="0">
                <a:solidFill>
                  <a:srgbClr val="FF0000"/>
                </a:solidFill>
              </a:rPr>
              <a:t>go straight </a:t>
            </a:r>
            <a:r>
              <a:rPr lang="en-US" sz="2800" dirty="0" smtClean="0">
                <a:solidFill>
                  <a:srgbClr val="FFFF00"/>
                </a:solidFill>
              </a:rPr>
              <a:t>and </a:t>
            </a:r>
            <a:r>
              <a:rPr lang="en-US" sz="2800" i="1" dirty="0" smtClean="0">
                <a:solidFill>
                  <a:srgbClr val="FF0000"/>
                </a:solidFill>
              </a:rPr>
              <a:t>turn left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FFFF00"/>
                </a:solidFill>
              </a:rPr>
              <a:t>The Coffee Shop </a:t>
            </a:r>
            <a:r>
              <a:rPr lang="en-US" sz="2800" dirty="0" smtClean="0">
                <a:solidFill>
                  <a:srgbClr val="FF0000"/>
                </a:solidFill>
              </a:rPr>
              <a:t>is </a:t>
            </a:r>
            <a:r>
              <a:rPr lang="en-US" sz="2800" i="1" dirty="0" smtClean="0">
                <a:solidFill>
                  <a:srgbClr val="FF0000"/>
                </a:solidFill>
              </a:rPr>
              <a:t>next to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FF00"/>
                </a:solidFill>
              </a:rPr>
              <a:t>the High School.</a:t>
            </a:r>
          </a:p>
          <a:p>
            <a:r>
              <a:rPr lang="en-US" sz="2800" dirty="0" smtClean="0">
                <a:solidFill>
                  <a:srgbClr val="FFFF00"/>
                </a:solidFill>
              </a:rPr>
              <a:t>7 eleven </a:t>
            </a:r>
            <a:r>
              <a:rPr lang="en-US" sz="2800" dirty="0" smtClean="0">
                <a:solidFill>
                  <a:srgbClr val="FF0000"/>
                </a:solidFill>
              </a:rPr>
              <a:t>is very </a:t>
            </a:r>
            <a:r>
              <a:rPr lang="en-US" sz="2800" i="1" dirty="0" smtClean="0">
                <a:solidFill>
                  <a:srgbClr val="FF0000"/>
                </a:solidFill>
              </a:rPr>
              <a:t>near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FF00"/>
                </a:solidFill>
              </a:rPr>
              <a:t>your house.</a:t>
            </a:r>
            <a:endParaRPr lang="en-US" sz="2800" dirty="0">
              <a:solidFill>
                <a:srgbClr val="FFFF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2667000"/>
          <a:ext cx="2209800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9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BatangChe" pitchFamily="49" charset="-127"/>
                          <a:ea typeface="BatangChe" pitchFamily="49" charset="-127"/>
                        </a:rPr>
                        <a:t>Sure…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BatangChe" pitchFamily="49" charset="-127"/>
                          <a:ea typeface="BatangChe" pitchFamily="49" charset="-127"/>
                        </a:rPr>
                        <a:t>Of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BatangChe" pitchFamily="49" charset="-127"/>
                          <a:ea typeface="BatangChe" pitchFamily="49" charset="-127"/>
                        </a:rPr>
                        <a:t>course…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BatangChe" pitchFamily="49" charset="-127"/>
                          <a:ea typeface="BatangChe" pitchFamily="49" charset="-127"/>
                        </a:rPr>
                        <a:t>Yes,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latin typeface="BatangChe" pitchFamily="49" charset="-127"/>
                          <a:ea typeface="BatangChe" pitchFamily="49" charset="-127"/>
                        </a:rPr>
                        <a:t> why not?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FF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Plus 4"/>
          <p:cNvSpPr/>
          <p:nvPr/>
        </p:nvSpPr>
        <p:spPr>
          <a:xfrm>
            <a:off x="2971800" y="3276600"/>
            <a:ext cx="685800" cy="6096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657600" y="2667000"/>
          <a:ext cx="4343400" cy="2118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43400"/>
              </a:tblGrid>
              <a:tr h="294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atangChe" pitchFamily="49" charset="-127"/>
                          <a:ea typeface="BatangChe" pitchFamily="49" charset="-127"/>
                        </a:rPr>
                        <a:t>You can go straight and turn left.</a:t>
                      </a:r>
                      <a:endParaRPr lang="en-US" dirty="0"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atangChe" pitchFamily="49" charset="-127"/>
                          <a:ea typeface="BatangChe" pitchFamily="49" charset="-127"/>
                        </a:rPr>
                        <a:t>The Coffee Shop is next to the High School.</a:t>
                      </a:r>
                      <a:endParaRPr lang="en-US" dirty="0"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atangChe" pitchFamily="49" charset="-127"/>
                          <a:ea typeface="BatangChe" pitchFamily="49" charset="-127"/>
                        </a:rPr>
                        <a:t>7 eleven is very near your house.</a:t>
                      </a:r>
                      <a:endParaRPr lang="en-US" dirty="0"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Equal 6"/>
          <p:cNvSpPr/>
          <p:nvPr/>
        </p:nvSpPr>
        <p:spPr>
          <a:xfrm>
            <a:off x="8382000" y="3352800"/>
            <a:ext cx="762000" cy="685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4765119"/>
            <a:ext cx="80772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Sure, you can </a:t>
            </a:r>
            <a:r>
              <a:rPr lang="en-US" sz="2800" i="1" dirty="0" smtClean="0"/>
              <a:t>go straight </a:t>
            </a:r>
            <a:r>
              <a:rPr lang="en-US" sz="2800" dirty="0" smtClean="0">
                <a:solidFill>
                  <a:srgbClr val="00B050"/>
                </a:solidFill>
              </a:rPr>
              <a:t>and </a:t>
            </a:r>
            <a:r>
              <a:rPr lang="en-US" sz="2800" i="1" dirty="0" smtClean="0"/>
              <a:t>turn left</a:t>
            </a:r>
            <a:r>
              <a:rPr lang="en-US" sz="2800" dirty="0" smtClean="0">
                <a:solidFill>
                  <a:srgbClr val="00B050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Of course, the Coffee Shop is </a:t>
            </a:r>
            <a:r>
              <a:rPr lang="en-US" sz="2800" i="1" dirty="0" smtClean="0"/>
              <a:t>next to</a:t>
            </a:r>
            <a:r>
              <a:rPr lang="en-US" sz="2800" dirty="0" smtClean="0">
                <a:solidFill>
                  <a:srgbClr val="00B050"/>
                </a:solidFill>
              </a:rPr>
              <a:t> the High School.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Yes, why not? 7 eleven is very </a:t>
            </a:r>
            <a:r>
              <a:rPr lang="en-US" sz="2800" i="1" dirty="0" smtClean="0"/>
              <a:t>near</a:t>
            </a:r>
            <a:r>
              <a:rPr lang="en-US" sz="2800" dirty="0" smtClean="0">
                <a:solidFill>
                  <a:srgbClr val="00B050"/>
                </a:solidFill>
              </a:rPr>
              <a:t> your house.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animBg="1"/>
      <p:bldP spid="7" grpId="0" animBg="1"/>
      <p:bldP spid="9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315200" cy="9144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Activity 1</a:t>
            </a:r>
            <a:br>
              <a:rPr lang="en-US" sz="3600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sz="3600" dirty="0" smtClean="0">
                <a:solidFill>
                  <a:srgbClr val="FFFF00"/>
                </a:solidFill>
                <a:latin typeface="Aharoni" pitchFamily="2" charset="-79"/>
                <a:cs typeface="Aharoni" pitchFamily="2" charset="-79"/>
              </a:rPr>
              <a:t>Complete with the prepositions:</a:t>
            </a:r>
            <a:endParaRPr lang="en-US" sz="3600" dirty="0">
              <a:solidFill>
                <a:srgbClr val="FFFF0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Content Placeholder 3" descr="Tre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990600"/>
            <a:ext cx="7696200" cy="3733800"/>
          </a:xfrm>
        </p:spPr>
      </p:pic>
      <p:sp>
        <p:nvSpPr>
          <p:cNvPr id="5" name="TextBox 4"/>
          <p:cNvSpPr txBox="1"/>
          <p:nvPr/>
        </p:nvSpPr>
        <p:spPr>
          <a:xfrm>
            <a:off x="381000" y="4724400"/>
            <a:ext cx="762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 smtClean="0">
                <a:latin typeface="Aharoni" pitchFamily="2" charset="-79"/>
                <a:cs typeface="Aharoni" pitchFamily="2" charset="-79"/>
              </a:rPr>
              <a:t>The car is __________ the house.</a:t>
            </a:r>
          </a:p>
          <a:p>
            <a:pPr marL="342900" indent="-342900">
              <a:buAutoNum type="arabicPeriod"/>
            </a:pPr>
            <a:r>
              <a:rPr lang="en-US" sz="2000" dirty="0" smtClean="0">
                <a:latin typeface="Aharoni" pitchFamily="2" charset="-79"/>
                <a:cs typeface="Aharoni" pitchFamily="2" charset="-79"/>
              </a:rPr>
              <a:t>The dog is _________ the house.</a:t>
            </a:r>
          </a:p>
          <a:p>
            <a:pPr marL="342900" indent="-342900">
              <a:buAutoNum type="arabicPeriod"/>
            </a:pPr>
            <a:r>
              <a:rPr lang="en-US" sz="2000" dirty="0" smtClean="0">
                <a:latin typeface="Aharoni" pitchFamily="2" charset="-79"/>
                <a:cs typeface="Aharoni" pitchFamily="2" charset="-79"/>
              </a:rPr>
              <a:t>The house is _______ the tree and the dog.</a:t>
            </a:r>
          </a:p>
          <a:p>
            <a:pPr marL="342900" indent="-342900">
              <a:buAutoNum type="arabicPeriod"/>
            </a:pPr>
            <a:r>
              <a:rPr lang="en-US" sz="2000" dirty="0" smtClean="0">
                <a:latin typeface="Aharoni" pitchFamily="2" charset="-79"/>
                <a:cs typeface="Aharoni" pitchFamily="2" charset="-79"/>
              </a:rPr>
              <a:t>The dog is _________ the sun.</a:t>
            </a:r>
          </a:p>
          <a:p>
            <a:pPr marL="342900" indent="-342900">
              <a:buAutoNum type="arabicPeriod"/>
            </a:pPr>
            <a:r>
              <a:rPr lang="en-US" sz="2000" dirty="0" smtClean="0">
                <a:latin typeface="Aharoni" pitchFamily="2" charset="-79"/>
                <a:cs typeface="Aharoni" pitchFamily="2" charset="-79"/>
              </a:rPr>
              <a:t>The house is ________ the car.</a:t>
            </a:r>
          </a:p>
          <a:p>
            <a:pPr marL="342900" indent="-342900">
              <a:buAutoNum type="arabicPeriod"/>
            </a:pPr>
            <a:r>
              <a:rPr lang="en-US" sz="2000" dirty="0" smtClean="0">
                <a:latin typeface="Aharoni" pitchFamily="2" charset="-79"/>
                <a:cs typeface="Aharoni" pitchFamily="2" charset="-79"/>
              </a:rPr>
              <a:t>The sun is _______ the dog.</a:t>
            </a:r>
            <a:endParaRPr lang="en-US" sz="20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Solstiz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790</Words>
  <Application>Microsoft Office PowerPoint</Application>
  <PresentationFormat>Presentazione su schermo (4:3)</PresentationFormat>
  <Paragraphs>150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Office Theme</vt:lpstr>
      <vt:lpstr>Asking and giving directions</vt:lpstr>
      <vt:lpstr>Where do you want to go? To London?...</vt:lpstr>
      <vt:lpstr>Prepositions of directions</vt:lpstr>
      <vt:lpstr>Diapositiva 4</vt:lpstr>
      <vt:lpstr>Diapositiva 5</vt:lpstr>
      <vt:lpstr>Diapositiva 6</vt:lpstr>
      <vt:lpstr>Asking directions</vt:lpstr>
      <vt:lpstr>Giving directions</vt:lpstr>
      <vt:lpstr>Activity 1 Complete with the prepositions:</vt:lpstr>
      <vt:lpstr>Diapositiva 10</vt:lpstr>
      <vt:lpstr>Activity 2 Read the prepositions:</vt:lpstr>
      <vt:lpstr>Vocabulary</vt:lpstr>
      <vt:lpstr>Diapositiva 13</vt:lpstr>
      <vt:lpstr>Diapositiva 14</vt:lpstr>
      <vt:lpstr>Conversation</vt:lpstr>
      <vt:lpstr>Possible activity</vt:lpstr>
      <vt:lpstr>My Town/My village</vt:lpstr>
      <vt:lpstr>Example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Giving Directions</dc:title>
  <dc:creator>Sneha Subba</dc:creator>
  <cp:lastModifiedBy>user</cp:lastModifiedBy>
  <cp:revision>102</cp:revision>
  <dcterms:created xsi:type="dcterms:W3CDTF">2014-11-03T01:25:03Z</dcterms:created>
  <dcterms:modified xsi:type="dcterms:W3CDTF">2018-02-18T11:06:30Z</dcterms:modified>
</cp:coreProperties>
</file>