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tonda angolo diagonale rettangolo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C20C0089-20DA-474E-ADD0-EC40C35E7027}" type="datetimeFigureOut">
              <a:rPr lang="it-IT" smtClean="0"/>
              <a:pPr/>
              <a:t>14/03/2023</a:t>
            </a:fld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3AF3B5F-620B-4F33-9544-D6584424091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C0089-20DA-474E-ADD0-EC40C35E7027}" type="datetimeFigureOut">
              <a:rPr lang="it-IT" smtClean="0"/>
              <a:pPr/>
              <a:t>14/03/2023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F3B5F-620B-4F33-9544-D658442409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C0089-20DA-474E-ADD0-EC40C35E7027}" type="datetimeFigureOut">
              <a:rPr lang="it-IT" smtClean="0"/>
              <a:pPr/>
              <a:t>14/03/2023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F3B5F-620B-4F33-9544-D658442409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C0089-20DA-474E-ADD0-EC40C35E7027}" type="datetimeFigureOut">
              <a:rPr lang="it-IT" smtClean="0"/>
              <a:pPr/>
              <a:t>14/03/2023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F3B5F-620B-4F33-9544-D658442409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C20C0089-20DA-474E-ADD0-EC40C35E7027}" type="datetimeFigureOut">
              <a:rPr lang="it-IT" smtClean="0"/>
              <a:pPr/>
              <a:t>14/03/2023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3AF3B5F-620B-4F33-9544-D6584424091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C0089-20DA-474E-ADD0-EC40C35E7027}" type="datetimeFigureOut">
              <a:rPr lang="it-IT" smtClean="0"/>
              <a:pPr/>
              <a:t>14/03/2023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3AF3B5F-620B-4F33-9544-D6584424091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C0089-20DA-474E-ADD0-EC40C35E7027}" type="datetimeFigureOut">
              <a:rPr lang="it-IT" smtClean="0"/>
              <a:pPr/>
              <a:t>14/03/2023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3AF3B5F-620B-4F33-9544-D658442409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C0089-20DA-474E-ADD0-EC40C35E7027}" type="datetimeFigureOut">
              <a:rPr lang="it-IT" smtClean="0"/>
              <a:pPr/>
              <a:t>14/03/2023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F3B5F-620B-4F33-9544-D6584424091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0C0089-20DA-474E-ADD0-EC40C35E7027}" type="datetimeFigureOut">
              <a:rPr lang="it-IT" smtClean="0"/>
              <a:pPr/>
              <a:t>14/03/2023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AF3B5F-620B-4F33-9544-D658442409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C20C0089-20DA-474E-ADD0-EC40C35E7027}" type="datetimeFigureOut">
              <a:rPr lang="it-IT" smtClean="0"/>
              <a:pPr/>
              <a:t>14/03/2023</a:t>
            </a:fld>
            <a:endParaRPr lang="it-IT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3AF3B5F-620B-4F33-9544-D6584424091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3" name="Segnaposto immagine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it-IT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Fare clic sull'icona per inserire un'immagine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C20C0089-20DA-474E-ADD0-EC40C35E7027}" type="datetimeFigureOut">
              <a:rPr lang="it-IT" smtClean="0"/>
              <a:pPr/>
              <a:t>14/03/2023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3AF3B5F-620B-4F33-9544-D6584424091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tonda angolo diagonale rettangolo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C20C0089-20DA-474E-ADD0-EC40C35E7027}" type="datetimeFigureOut">
              <a:rPr lang="it-IT" smtClean="0"/>
              <a:pPr/>
              <a:t>14/03/2023</a:t>
            </a:fld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3AF3B5F-620B-4F33-9544-D65844240918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MUSICA%20PER%20VDEO%20VARIE\Arkansas_Traveler%20-%20Copia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gif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gif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gif"/><Relationship Id="rId3" Type="http://schemas.openxmlformats.org/officeDocument/2006/relationships/audio" Target="file:///C:\Documents%20and%20Settings\Proprietario\Impostazioni%20locali\Temporary%20Internet%20Files\Content.IE5\7CWDPXJ5\MS900082202%5b1%5d.mid" TargetMode="External"/><Relationship Id="rId7" Type="http://schemas.openxmlformats.org/officeDocument/2006/relationships/image" Target="../media/image49.gif"/><Relationship Id="rId12" Type="http://schemas.openxmlformats.org/officeDocument/2006/relationships/image" Target="../media/image54.png"/><Relationship Id="rId2" Type="http://schemas.openxmlformats.org/officeDocument/2006/relationships/audio" Target="file:///C:\Documents%20and%20Settings\Proprietario\Impostazioni%20locali\Temporary%20Internet%20Files\Content.IE5\ILS70LNY\MS900065438%5b1%5d.mid" TargetMode="External"/><Relationship Id="rId1" Type="http://schemas.openxmlformats.org/officeDocument/2006/relationships/audio" Target="../media/audio1.wav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7.jpe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59632" y="548680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Verdana" pitchFamily="34" charset="0"/>
              </a:rPr>
              <a:t>S</a:t>
            </a:r>
            <a:r>
              <a:rPr lang="it-IT" sz="2400" dirty="0" smtClean="0">
                <a:latin typeface="Verdana" pitchFamily="34" charset="0"/>
              </a:rPr>
              <a:t>. Piero in </a:t>
            </a:r>
            <a:r>
              <a:rPr lang="it-IT" sz="2400" dirty="0" smtClean="0">
                <a:latin typeface="Verdana" pitchFamily="34" charset="0"/>
              </a:rPr>
              <a:t>Frassino </a:t>
            </a:r>
            <a:r>
              <a:rPr lang="it-IT" sz="2400" dirty="0" err="1" smtClean="0">
                <a:latin typeface="Verdana" pitchFamily="34" charset="0"/>
              </a:rPr>
              <a:t>Primary</a:t>
            </a:r>
            <a:r>
              <a:rPr lang="it-IT" sz="2400" dirty="0" smtClean="0">
                <a:latin typeface="Verdana" pitchFamily="34" charset="0"/>
              </a:rPr>
              <a:t> </a:t>
            </a:r>
            <a:r>
              <a:rPr lang="it-IT" sz="2400" dirty="0" err="1" smtClean="0">
                <a:latin typeface="Verdana" pitchFamily="34" charset="0"/>
              </a:rPr>
              <a:t>School</a:t>
            </a:r>
            <a:r>
              <a:rPr lang="it-IT" sz="2400" dirty="0" smtClean="0">
                <a:latin typeface="Verdana" pitchFamily="34" charset="0"/>
              </a:rPr>
              <a:t> </a:t>
            </a:r>
            <a:endParaRPr lang="it-IT" sz="2400" dirty="0" smtClean="0">
              <a:latin typeface="Verdana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804248" y="5661248"/>
            <a:ext cx="2123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Verdana" pitchFamily="34" charset="0"/>
              </a:rPr>
              <a:t>Teacher</a:t>
            </a:r>
            <a:endParaRPr lang="it-IT" dirty="0" smtClean="0">
              <a:latin typeface="Verdana" pitchFamily="34" charset="0"/>
            </a:endParaRPr>
          </a:p>
          <a:p>
            <a:r>
              <a:rPr lang="it-IT" dirty="0" smtClean="0">
                <a:latin typeface="Verdana" pitchFamily="34" charset="0"/>
              </a:rPr>
              <a:t>Maria </a:t>
            </a:r>
            <a:r>
              <a:rPr lang="it-IT" dirty="0" smtClean="0">
                <a:latin typeface="Verdana" pitchFamily="34" charset="0"/>
              </a:rPr>
              <a:t>Letizia </a:t>
            </a:r>
            <a:r>
              <a:rPr lang="it-IT" dirty="0" err="1" smtClean="0">
                <a:latin typeface="Verdana" pitchFamily="34" charset="0"/>
              </a:rPr>
              <a:t>Fani</a:t>
            </a:r>
            <a:endParaRPr lang="it-IT" dirty="0">
              <a:latin typeface="Verdana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5536" y="1412776"/>
            <a:ext cx="7056784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Verdana" pitchFamily="34" charset="0"/>
              </a:rPr>
              <a:t>ROAD SAFETY EDUCATION</a:t>
            </a:r>
          </a:p>
        </p:txBody>
      </p:sp>
      <p:pic>
        <p:nvPicPr>
          <p:cNvPr id="13314" name="Picture 2" descr="https://encrypted-tbn0.gstatic.com/images?q=tbn:ANd9GcQ6crQVOh6IJhMjLCBs2HglNv1JT69JOM9EFwuN5QmJ2pw5rAPhf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276872"/>
            <a:ext cx="6480720" cy="4256907"/>
          </a:xfrm>
          <a:prstGeom prst="rect">
            <a:avLst/>
          </a:prstGeom>
          <a:noFill/>
        </p:spPr>
      </p:pic>
      <p:pic>
        <p:nvPicPr>
          <p:cNvPr id="7" name="Arkansas_Traveler - Copi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740352" y="3717032"/>
            <a:ext cx="304800" cy="29641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Proprietario\Desktop\foto cartelloni inglese CLIL\DSC03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7847496" cy="6597352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2411760" y="5877272"/>
            <a:ext cx="511256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0070C0"/>
                </a:solidFill>
              </a:rPr>
              <a:t>Road </a:t>
            </a:r>
            <a:r>
              <a:rPr lang="it-IT" sz="2400" b="1" dirty="0" err="1" smtClean="0">
                <a:solidFill>
                  <a:srgbClr val="0070C0"/>
                </a:solidFill>
              </a:rPr>
              <a:t>safety</a:t>
            </a:r>
            <a:r>
              <a:rPr lang="it-IT" sz="2400" b="1" dirty="0" smtClean="0">
                <a:solidFill>
                  <a:srgbClr val="0070C0"/>
                </a:solidFill>
              </a:rPr>
              <a:t> </a:t>
            </a:r>
            <a:r>
              <a:rPr lang="it-IT" sz="2400" b="1" dirty="0" err="1" smtClean="0">
                <a:solidFill>
                  <a:srgbClr val="0070C0"/>
                </a:solidFill>
              </a:rPr>
              <a:t>education</a:t>
            </a:r>
            <a:endParaRPr lang="it-IT" sz="2400" b="1" dirty="0" smtClean="0">
              <a:solidFill>
                <a:srgbClr val="0070C0"/>
              </a:solidFill>
            </a:endParaRPr>
          </a:p>
          <a:p>
            <a:r>
              <a:rPr lang="it-IT" sz="2400" b="1" dirty="0" smtClean="0">
                <a:solidFill>
                  <a:srgbClr val="0070C0"/>
                </a:solidFill>
              </a:rPr>
              <a:t>A </a:t>
            </a:r>
            <a:r>
              <a:rPr lang="it-IT" sz="2400" b="1" dirty="0" err="1" smtClean="0">
                <a:solidFill>
                  <a:srgbClr val="0070C0"/>
                </a:solidFill>
              </a:rPr>
              <a:t>class</a:t>
            </a:r>
            <a:r>
              <a:rPr lang="it-IT" sz="2400" b="1" dirty="0" smtClean="0">
                <a:solidFill>
                  <a:srgbClr val="0070C0"/>
                </a:solidFill>
              </a:rPr>
              <a:t> </a:t>
            </a:r>
            <a:r>
              <a:rPr lang="it-IT" sz="2400" b="1" dirty="0" smtClean="0">
                <a:solidFill>
                  <a:srgbClr val="0070C0"/>
                </a:solidFill>
              </a:rPr>
              <a:t>poster </a:t>
            </a:r>
            <a:endParaRPr lang="it-IT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31032" y="47667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solidFill>
                  <a:srgbClr val="00B0F0"/>
                </a:solidFill>
                <a:latin typeface="Verdana" pitchFamily="34" charset="0"/>
              </a:rPr>
              <a:t>When</a:t>
            </a:r>
            <a:r>
              <a:rPr lang="it-IT" sz="2400" dirty="0" smtClean="0">
                <a:solidFill>
                  <a:srgbClr val="00B0F0"/>
                </a:solidFill>
                <a:latin typeface="Verdana" pitchFamily="34" charset="0"/>
              </a:rPr>
              <a:t> </a:t>
            </a:r>
            <a:r>
              <a:rPr lang="it-IT" sz="2400" dirty="0" err="1" smtClean="0">
                <a:solidFill>
                  <a:srgbClr val="00B0F0"/>
                </a:solidFill>
                <a:latin typeface="Verdana" pitchFamily="34" charset="0"/>
              </a:rPr>
              <a:t>we</a:t>
            </a:r>
            <a:r>
              <a:rPr lang="it-IT" sz="2400" dirty="0" smtClean="0">
                <a:solidFill>
                  <a:srgbClr val="00B0F0"/>
                </a:solidFill>
                <a:latin typeface="Verdana" pitchFamily="34" charset="0"/>
              </a:rPr>
              <a:t> </a:t>
            </a:r>
            <a:r>
              <a:rPr lang="it-IT" sz="2400" dirty="0" err="1" smtClean="0">
                <a:solidFill>
                  <a:srgbClr val="00B0F0"/>
                </a:solidFill>
                <a:latin typeface="Verdana" pitchFamily="34" charset="0"/>
              </a:rPr>
              <a:t>walk</a:t>
            </a:r>
            <a:r>
              <a:rPr lang="it-IT" sz="2400" dirty="0" smtClean="0">
                <a:solidFill>
                  <a:srgbClr val="00B0F0"/>
                </a:solidFill>
                <a:latin typeface="Verdana" pitchFamily="34" charset="0"/>
              </a:rPr>
              <a:t> </a:t>
            </a:r>
            <a:r>
              <a:rPr lang="it-IT" sz="2400" dirty="0" err="1" smtClean="0">
                <a:solidFill>
                  <a:srgbClr val="00B0F0"/>
                </a:solidFill>
                <a:latin typeface="Verdana" pitchFamily="34" charset="0"/>
              </a:rPr>
              <a:t>along</a:t>
            </a:r>
            <a:r>
              <a:rPr lang="it-IT" sz="2400" dirty="0" smtClean="0">
                <a:solidFill>
                  <a:srgbClr val="00B0F0"/>
                </a:solidFill>
                <a:latin typeface="Verdana" pitchFamily="34" charset="0"/>
              </a:rPr>
              <a:t> the </a:t>
            </a:r>
            <a:r>
              <a:rPr lang="it-IT" sz="2400" dirty="0" err="1" smtClean="0">
                <a:solidFill>
                  <a:srgbClr val="00B0F0"/>
                </a:solidFill>
                <a:latin typeface="Verdana" pitchFamily="34" charset="0"/>
              </a:rPr>
              <a:t>street</a:t>
            </a:r>
            <a:r>
              <a:rPr lang="it-IT" sz="2400" dirty="0" smtClean="0">
                <a:solidFill>
                  <a:srgbClr val="00B0F0"/>
                </a:solidFill>
                <a:latin typeface="Verdana" pitchFamily="34" charset="0"/>
              </a:rPr>
              <a:t> </a:t>
            </a:r>
            <a:r>
              <a:rPr lang="it-IT" sz="2400" dirty="0" smtClean="0">
                <a:latin typeface="Verdana" pitchFamily="34" charset="0"/>
              </a:rPr>
              <a:t>in a city or in a </a:t>
            </a:r>
            <a:r>
              <a:rPr lang="it-IT" sz="2400" dirty="0" err="1" smtClean="0">
                <a:latin typeface="Verdana" pitchFamily="34" charset="0"/>
              </a:rPr>
              <a:t>village</a:t>
            </a:r>
            <a:r>
              <a:rPr lang="it-IT" sz="2400" dirty="0" smtClean="0">
                <a:latin typeface="Verdana" pitchFamily="34" charset="0"/>
              </a:rPr>
              <a:t>, </a:t>
            </a:r>
            <a:r>
              <a:rPr lang="it-IT" sz="2400" dirty="0" err="1" smtClean="0">
                <a:latin typeface="Verdana" pitchFamily="34" charset="0"/>
              </a:rPr>
              <a:t>we</a:t>
            </a:r>
            <a:r>
              <a:rPr lang="it-IT" sz="2400" dirty="0" smtClean="0">
                <a:latin typeface="Verdana" pitchFamily="34" charset="0"/>
              </a:rPr>
              <a:t> are </a:t>
            </a:r>
            <a:r>
              <a:rPr lang="it-IT" sz="2400" dirty="0" err="1" smtClean="0">
                <a:latin typeface="Verdana" pitchFamily="34" charset="0"/>
              </a:rPr>
              <a:t>pedestrians</a:t>
            </a:r>
            <a:r>
              <a:rPr lang="it-IT" sz="2400" dirty="0" smtClean="0">
                <a:latin typeface="Verdana" pitchFamily="34" charset="0"/>
              </a:rPr>
              <a:t>; </a:t>
            </a:r>
            <a:r>
              <a:rPr lang="it-IT" sz="2400" dirty="0" err="1" smtClean="0">
                <a:latin typeface="Verdana" pitchFamily="34" charset="0"/>
              </a:rPr>
              <a:t>especially</a:t>
            </a:r>
            <a:r>
              <a:rPr lang="it-IT" sz="2400" dirty="0" smtClean="0">
                <a:latin typeface="Verdana" pitchFamily="34" charset="0"/>
              </a:rPr>
              <a:t> </a:t>
            </a:r>
            <a:r>
              <a:rPr lang="it-IT" sz="2400" dirty="0" err="1" smtClean="0">
                <a:latin typeface="Verdana" pitchFamily="34" charset="0"/>
              </a:rPr>
              <a:t>when</a:t>
            </a:r>
            <a:r>
              <a:rPr lang="it-IT" sz="2400" dirty="0" smtClean="0">
                <a:latin typeface="Verdana" pitchFamily="34" charset="0"/>
              </a:rPr>
              <a:t> </a:t>
            </a:r>
            <a:r>
              <a:rPr lang="it-IT" sz="2400" dirty="0" err="1" smtClean="0">
                <a:latin typeface="Verdana" pitchFamily="34" charset="0"/>
              </a:rPr>
              <a:t>we</a:t>
            </a:r>
            <a:r>
              <a:rPr lang="it-IT" sz="2400" dirty="0" smtClean="0">
                <a:latin typeface="Verdana" pitchFamily="34" charset="0"/>
              </a:rPr>
              <a:t> are on the zebra </a:t>
            </a:r>
            <a:r>
              <a:rPr lang="it-IT" sz="2400" dirty="0" err="1" smtClean="0">
                <a:latin typeface="Verdana" pitchFamily="34" charset="0"/>
              </a:rPr>
              <a:t>crossing…</a:t>
            </a:r>
            <a:r>
              <a:rPr lang="it-IT" sz="2400" dirty="0" smtClean="0">
                <a:latin typeface="Verdana" pitchFamily="34" charset="0"/>
              </a:rPr>
              <a:t> </a:t>
            </a:r>
            <a:endParaRPr lang="it-IT" sz="3600" dirty="0">
              <a:solidFill>
                <a:srgbClr val="FF0000"/>
              </a:solidFill>
              <a:latin typeface="Verdana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511256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5076056" y="2420888"/>
            <a:ext cx="388843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</a:rPr>
              <a:t>Be </a:t>
            </a:r>
            <a:r>
              <a:rPr lang="it-IT" sz="2800" dirty="0" err="1" smtClean="0">
                <a:solidFill>
                  <a:srgbClr val="FF0000"/>
                </a:solidFill>
              </a:rPr>
              <a:t>careful</a:t>
            </a:r>
            <a:r>
              <a:rPr lang="it-IT" sz="2800" dirty="0" smtClean="0">
                <a:solidFill>
                  <a:srgbClr val="FF0000"/>
                </a:solidFill>
              </a:rPr>
              <a:t>! </a:t>
            </a:r>
          </a:p>
          <a:p>
            <a:endParaRPr lang="it-IT" sz="2800" dirty="0" smtClean="0">
              <a:solidFill>
                <a:srgbClr val="FF0000"/>
              </a:solidFill>
            </a:endParaRPr>
          </a:p>
          <a:p>
            <a:r>
              <a:rPr lang="it-IT" sz="2800" dirty="0" err="1" smtClean="0">
                <a:solidFill>
                  <a:srgbClr val="FF0000"/>
                </a:solidFill>
              </a:rPr>
              <a:t>Watch</a:t>
            </a:r>
            <a:r>
              <a:rPr lang="it-IT" sz="2800" dirty="0" smtClean="0">
                <a:solidFill>
                  <a:srgbClr val="FF0000"/>
                </a:solidFill>
              </a:rPr>
              <a:t> </a:t>
            </a:r>
            <a:r>
              <a:rPr lang="it-IT" sz="2800" dirty="0" err="1" smtClean="0">
                <a:solidFill>
                  <a:srgbClr val="FF0000"/>
                </a:solidFill>
              </a:rPr>
              <a:t>your</a:t>
            </a:r>
            <a:r>
              <a:rPr lang="it-IT" sz="2800" dirty="0" smtClean="0">
                <a:solidFill>
                  <a:srgbClr val="FF0000"/>
                </a:solidFill>
              </a:rPr>
              <a:t> </a:t>
            </a:r>
            <a:r>
              <a:rPr lang="it-IT" sz="2800" dirty="0" err="1" smtClean="0">
                <a:solidFill>
                  <a:srgbClr val="FF0000"/>
                </a:solidFill>
              </a:rPr>
              <a:t>steps</a:t>
            </a:r>
            <a:r>
              <a:rPr lang="it-IT" sz="2800" dirty="0" smtClean="0">
                <a:solidFill>
                  <a:srgbClr val="FF0000"/>
                </a:solidFill>
              </a:rPr>
              <a:t>!</a:t>
            </a:r>
          </a:p>
          <a:p>
            <a:endParaRPr lang="it-IT" sz="2800" dirty="0" smtClean="0">
              <a:solidFill>
                <a:srgbClr val="FF0000"/>
              </a:solidFill>
            </a:endParaRPr>
          </a:p>
          <a:p>
            <a:r>
              <a:rPr lang="it-IT" sz="2800" dirty="0" smtClean="0">
                <a:solidFill>
                  <a:srgbClr val="FF0000"/>
                </a:solidFill>
              </a:rPr>
              <a:t>Look </a:t>
            </a:r>
            <a:r>
              <a:rPr lang="it-IT" sz="2800" dirty="0" err="1" smtClean="0">
                <a:solidFill>
                  <a:srgbClr val="FF0000"/>
                </a:solidFill>
              </a:rPr>
              <a:t>to</a:t>
            </a:r>
            <a:r>
              <a:rPr lang="it-IT" sz="2800" dirty="0" smtClean="0">
                <a:solidFill>
                  <a:srgbClr val="FF0000"/>
                </a:solidFill>
              </a:rPr>
              <a:t> the right </a:t>
            </a:r>
          </a:p>
          <a:p>
            <a:endParaRPr lang="it-IT" sz="2800" dirty="0">
              <a:solidFill>
                <a:srgbClr val="FF0000"/>
              </a:solidFill>
            </a:endParaRPr>
          </a:p>
          <a:p>
            <a:r>
              <a:rPr lang="it-IT" sz="2800" dirty="0" smtClean="0">
                <a:solidFill>
                  <a:srgbClr val="FF0000"/>
                </a:solidFill>
              </a:rPr>
              <a:t>Look </a:t>
            </a:r>
            <a:r>
              <a:rPr lang="it-IT" sz="2800" dirty="0" err="1" smtClean="0">
                <a:solidFill>
                  <a:srgbClr val="FF0000"/>
                </a:solidFill>
              </a:rPr>
              <a:t>to</a:t>
            </a:r>
            <a:r>
              <a:rPr lang="it-IT" sz="2800" dirty="0" smtClean="0">
                <a:solidFill>
                  <a:srgbClr val="FF0000"/>
                </a:solidFill>
              </a:rPr>
              <a:t> the </a:t>
            </a:r>
            <a:r>
              <a:rPr lang="it-IT" sz="2800" dirty="0" err="1" smtClean="0">
                <a:solidFill>
                  <a:srgbClr val="FF0000"/>
                </a:solidFill>
              </a:rPr>
              <a:t>left</a:t>
            </a:r>
            <a:r>
              <a:rPr lang="it-IT" sz="2800" dirty="0" smtClean="0">
                <a:solidFill>
                  <a:srgbClr val="FF0000"/>
                </a:solidFill>
              </a:rPr>
              <a:t>!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6" name="Freccia a sinistra 5"/>
          <p:cNvSpPr/>
          <p:nvPr/>
        </p:nvSpPr>
        <p:spPr>
          <a:xfrm>
            <a:off x="7740352" y="5013176"/>
            <a:ext cx="978408" cy="484632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7884368" y="4149080"/>
            <a:ext cx="978408" cy="4846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339" name="Picture 3" descr="C:\Documents and Settings\Proprietario\Impostazioni locali\Temporary Internet Files\Content.IE5\ILS70LNY\MM900356712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1556792"/>
            <a:ext cx="1296144" cy="1456556"/>
          </a:xfrm>
          <a:prstGeom prst="rect">
            <a:avLst/>
          </a:prstGeom>
          <a:noFill/>
        </p:spPr>
      </p:pic>
      <p:pic>
        <p:nvPicPr>
          <p:cNvPr id="12" name="Picture 5" descr="C:\Documents and Settings\Proprietario\Impostazioni locali\Temporary Internet Files\Content.IE5\BHFH80AZ\MM900043729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869160"/>
            <a:ext cx="1440160" cy="16036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23528" y="188640"/>
            <a:ext cx="882047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dirty="0" smtClean="0">
              <a:solidFill>
                <a:srgbClr val="00B0F0"/>
              </a:solidFill>
              <a:latin typeface="Verdana" pitchFamily="34" charset="0"/>
            </a:endParaRPr>
          </a:p>
          <a:p>
            <a:r>
              <a:rPr lang="it-IT" sz="2400" dirty="0" err="1" smtClean="0">
                <a:solidFill>
                  <a:srgbClr val="00B0F0"/>
                </a:solidFill>
                <a:latin typeface="Verdana" pitchFamily="34" charset="0"/>
              </a:rPr>
              <a:t>If</a:t>
            </a:r>
            <a:r>
              <a:rPr lang="it-IT" sz="2400" dirty="0" smtClean="0">
                <a:solidFill>
                  <a:srgbClr val="00B0F0"/>
                </a:solidFill>
                <a:latin typeface="Verdana" pitchFamily="34" charset="0"/>
              </a:rPr>
              <a:t> </a:t>
            </a:r>
            <a:r>
              <a:rPr lang="it-IT" sz="2400" dirty="0" err="1" smtClean="0">
                <a:solidFill>
                  <a:srgbClr val="00B0F0"/>
                </a:solidFill>
                <a:latin typeface="Verdana" pitchFamily="34" charset="0"/>
              </a:rPr>
              <a:t>you</a:t>
            </a:r>
            <a:r>
              <a:rPr lang="it-IT" sz="2400" dirty="0" smtClean="0">
                <a:solidFill>
                  <a:srgbClr val="00B0F0"/>
                </a:solidFill>
                <a:latin typeface="Verdana" pitchFamily="34" charset="0"/>
              </a:rPr>
              <a:t> </a:t>
            </a:r>
            <a:r>
              <a:rPr lang="it-IT" sz="2400" dirty="0" smtClean="0">
                <a:solidFill>
                  <a:srgbClr val="00B0F0"/>
                </a:solidFill>
                <a:latin typeface="Verdana" pitchFamily="34" charset="0"/>
              </a:rPr>
              <a:t>ride the </a:t>
            </a:r>
            <a:r>
              <a:rPr lang="it-IT" sz="2400" dirty="0" smtClean="0">
                <a:solidFill>
                  <a:srgbClr val="00B0F0"/>
                </a:solidFill>
                <a:latin typeface="Verdana" pitchFamily="34" charset="0"/>
              </a:rPr>
              <a:t>bike, put on the </a:t>
            </a:r>
            <a:r>
              <a:rPr lang="it-IT" sz="2400" dirty="0" err="1" smtClean="0">
                <a:solidFill>
                  <a:srgbClr val="00B0F0"/>
                </a:solidFill>
                <a:latin typeface="Verdana" pitchFamily="34" charset="0"/>
              </a:rPr>
              <a:t>helmet</a:t>
            </a:r>
            <a:endParaRPr lang="it-IT" sz="2400" dirty="0" smtClean="0">
              <a:solidFill>
                <a:srgbClr val="00B0F0"/>
              </a:solidFill>
              <a:latin typeface="Verdana" pitchFamily="34" charset="0"/>
            </a:endParaRPr>
          </a:p>
          <a:p>
            <a:pPr>
              <a:buFont typeface="Wingdings" pitchFamily="2" charset="2"/>
              <a:buChar char="v"/>
            </a:pPr>
            <a:endParaRPr lang="it-IT" sz="2400" dirty="0" smtClean="0">
              <a:latin typeface="Verdana" pitchFamily="34" charset="0"/>
            </a:endParaRPr>
          </a:p>
          <a:p>
            <a:pPr>
              <a:buFont typeface="Wingdings" pitchFamily="2" charset="2"/>
              <a:buChar char="v"/>
            </a:pPr>
            <a:endParaRPr lang="it-IT" sz="2400" dirty="0" smtClean="0">
              <a:latin typeface="Verdana" pitchFamily="34" charset="0"/>
            </a:endParaRPr>
          </a:p>
          <a:p>
            <a:endParaRPr lang="it-IT" sz="2400" dirty="0" smtClean="0">
              <a:solidFill>
                <a:srgbClr val="00B0F0"/>
              </a:solidFill>
              <a:latin typeface="Verdana" pitchFamily="34" charset="0"/>
            </a:endParaRPr>
          </a:p>
          <a:p>
            <a:endParaRPr lang="it-IT" sz="2400" dirty="0">
              <a:solidFill>
                <a:srgbClr val="00B0F0"/>
              </a:solidFill>
              <a:latin typeface="Verdana" pitchFamily="34" charset="0"/>
            </a:endParaRPr>
          </a:p>
          <a:p>
            <a:endParaRPr lang="it-IT" sz="2400" dirty="0" smtClean="0">
              <a:solidFill>
                <a:srgbClr val="00B0F0"/>
              </a:solidFill>
              <a:latin typeface="Verdana" pitchFamily="34" charset="0"/>
            </a:endParaRPr>
          </a:p>
          <a:p>
            <a:endParaRPr lang="it-IT" sz="2400" dirty="0">
              <a:solidFill>
                <a:srgbClr val="00B0F0"/>
              </a:solidFill>
              <a:latin typeface="Verdana" pitchFamily="34" charset="0"/>
            </a:endParaRPr>
          </a:p>
          <a:p>
            <a:endParaRPr lang="it-IT" sz="2400" dirty="0" smtClean="0">
              <a:solidFill>
                <a:srgbClr val="00B0F0"/>
              </a:solidFill>
              <a:latin typeface="Verdana" pitchFamily="34" charset="0"/>
            </a:endParaRPr>
          </a:p>
          <a:p>
            <a:endParaRPr lang="it-IT" sz="2400" dirty="0">
              <a:solidFill>
                <a:srgbClr val="00B0F0"/>
              </a:solidFill>
              <a:latin typeface="Verdana" pitchFamily="34" charset="0"/>
            </a:endParaRPr>
          </a:p>
          <a:p>
            <a:r>
              <a:rPr lang="it-IT" sz="2400" dirty="0" err="1" smtClean="0">
                <a:solidFill>
                  <a:srgbClr val="00B0F0"/>
                </a:solidFill>
                <a:latin typeface="Verdana" pitchFamily="34" charset="0"/>
              </a:rPr>
              <a:t>If</a:t>
            </a:r>
            <a:r>
              <a:rPr lang="it-IT" sz="2400" dirty="0" smtClean="0">
                <a:solidFill>
                  <a:srgbClr val="00B0F0"/>
                </a:solidFill>
                <a:latin typeface="Verdana" pitchFamily="34" charset="0"/>
              </a:rPr>
              <a:t> </a:t>
            </a:r>
            <a:r>
              <a:rPr lang="it-IT" sz="2400" dirty="0" err="1" smtClean="0">
                <a:solidFill>
                  <a:srgbClr val="00B0F0"/>
                </a:solidFill>
                <a:latin typeface="Verdana" pitchFamily="34" charset="0"/>
              </a:rPr>
              <a:t>you</a:t>
            </a:r>
            <a:r>
              <a:rPr lang="it-IT" sz="2400" dirty="0" smtClean="0">
                <a:solidFill>
                  <a:srgbClr val="00B0F0"/>
                </a:solidFill>
                <a:latin typeface="Verdana" pitchFamily="34" charset="0"/>
              </a:rPr>
              <a:t> </a:t>
            </a:r>
            <a:r>
              <a:rPr lang="it-IT" sz="2400" dirty="0" smtClean="0">
                <a:solidFill>
                  <a:srgbClr val="00B0F0"/>
                </a:solidFill>
                <a:latin typeface="Verdana" pitchFamily="34" charset="0"/>
              </a:rPr>
              <a:t>drive a </a:t>
            </a:r>
            <a:r>
              <a:rPr lang="it-IT" sz="2400" dirty="0" err="1" smtClean="0">
                <a:solidFill>
                  <a:srgbClr val="00B0F0"/>
                </a:solidFill>
                <a:latin typeface="Verdana" pitchFamily="34" charset="0"/>
              </a:rPr>
              <a:t>car</a:t>
            </a:r>
            <a:r>
              <a:rPr lang="it-IT" sz="2400" dirty="0" smtClean="0">
                <a:solidFill>
                  <a:srgbClr val="00B0F0"/>
                </a:solidFill>
                <a:latin typeface="Verdana" pitchFamily="34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endParaRPr lang="it-IT" dirty="0" smtClean="0">
              <a:latin typeface="Verdana" pitchFamily="34" charset="0"/>
            </a:endParaRPr>
          </a:p>
          <a:p>
            <a:endParaRPr lang="it-IT" sz="2800" dirty="0" smtClean="0">
              <a:solidFill>
                <a:srgbClr val="FF0000"/>
              </a:solidFill>
              <a:latin typeface="Verdana" pitchFamily="34" charset="0"/>
            </a:endParaRPr>
          </a:p>
          <a:p>
            <a:endParaRPr lang="it-IT" sz="2800" dirty="0" smtClean="0">
              <a:solidFill>
                <a:srgbClr val="FF0000"/>
              </a:solidFill>
              <a:latin typeface="Verdana" pitchFamily="34" charset="0"/>
            </a:endParaRPr>
          </a:p>
          <a:p>
            <a:r>
              <a:rPr lang="it-IT" sz="3600" dirty="0" smtClean="0">
                <a:solidFill>
                  <a:srgbClr val="FF0000"/>
                </a:solidFill>
                <a:latin typeface="Verdana" pitchFamily="34" charset="0"/>
              </a:rPr>
              <a:t>Be </a:t>
            </a:r>
            <a:r>
              <a:rPr lang="it-IT" sz="3600" dirty="0" err="1" smtClean="0">
                <a:solidFill>
                  <a:srgbClr val="FF0000"/>
                </a:solidFill>
                <a:latin typeface="Verdana" pitchFamily="34" charset="0"/>
              </a:rPr>
              <a:t>very</a:t>
            </a:r>
            <a:r>
              <a:rPr lang="it-IT" sz="3600" dirty="0" smtClean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it-IT" sz="3600" dirty="0" err="1" smtClean="0">
                <a:solidFill>
                  <a:srgbClr val="FF0000"/>
                </a:solidFill>
                <a:latin typeface="Verdana" pitchFamily="34" charset="0"/>
              </a:rPr>
              <a:t>careful</a:t>
            </a:r>
            <a:r>
              <a:rPr lang="it-IT" sz="3600" dirty="0" smtClean="0">
                <a:solidFill>
                  <a:srgbClr val="FF0000"/>
                </a:solidFill>
                <a:latin typeface="Verdana" pitchFamily="34" charset="0"/>
              </a:rPr>
              <a:t>!!</a:t>
            </a:r>
            <a:endParaRPr lang="it-IT" sz="36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197971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ccia a incrocio 4"/>
          <p:cNvSpPr/>
          <p:nvPr/>
        </p:nvSpPr>
        <p:spPr>
          <a:xfrm>
            <a:off x="2771800" y="1124744"/>
            <a:ext cx="3456384" cy="1584176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Picture 4" descr="C:\Documents and Settings\Proprietario\Impostazioni locali\Temporary Internet Files\Content.IE5\BHFH80AZ\MM900395710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836712"/>
            <a:ext cx="2448272" cy="2160240"/>
          </a:xfrm>
          <a:prstGeom prst="rect">
            <a:avLst/>
          </a:prstGeom>
          <a:noFill/>
        </p:spPr>
      </p:pic>
      <p:pic>
        <p:nvPicPr>
          <p:cNvPr id="8" name="Picture 6" descr="C:\Documents and Settings\Proprietario\Impostazioni locali\Temporary Internet Files\Content.IE5\8EMVL3KZ\MM900285315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861048"/>
            <a:ext cx="3600400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476672"/>
            <a:ext cx="8640960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err="1" smtClean="0">
                <a:solidFill>
                  <a:srgbClr val="FF0000"/>
                </a:solidFill>
              </a:rPr>
              <a:t>Respect</a:t>
            </a:r>
            <a:r>
              <a:rPr lang="it-IT" sz="3200" dirty="0" smtClean="0">
                <a:solidFill>
                  <a:srgbClr val="FF0000"/>
                </a:solidFill>
              </a:rPr>
              <a:t> the road </a:t>
            </a:r>
            <a:r>
              <a:rPr lang="it-IT" sz="3200" dirty="0" err="1" smtClean="0">
                <a:solidFill>
                  <a:srgbClr val="FF0000"/>
                </a:solidFill>
              </a:rPr>
              <a:t>signs</a:t>
            </a:r>
            <a:r>
              <a:rPr lang="it-IT" sz="3200" dirty="0" smtClean="0">
                <a:solidFill>
                  <a:srgbClr val="FF0000"/>
                </a:solidFill>
              </a:rPr>
              <a:t> and </a:t>
            </a:r>
            <a:r>
              <a:rPr lang="it-IT" sz="3200" dirty="0" err="1" smtClean="0">
                <a:solidFill>
                  <a:srgbClr val="FF0000"/>
                </a:solidFill>
              </a:rPr>
              <a:t>all</a:t>
            </a:r>
            <a:r>
              <a:rPr lang="it-IT" sz="3200" dirty="0" smtClean="0">
                <a:solidFill>
                  <a:srgbClr val="FF0000"/>
                </a:solidFill>
              </a:rPr>
              <a:t> </a:t>
            </a:r>
            <a:r>
              <a:rPr lang="it-IT" sz="3200" dirty="0" err="1" smtClean="0">
                <a:solidFill>
                  <a:srgbClr val="FF0000"/>
                </a:solidFill>
              </a:rPr>
              <a:t>indications</a:t>
            </a:r>
            <a:r>
              <a:rPr lang="it-IT" sz="3200" dirty="0" smtClean="0">
                <a:solidFill>
                  <a:srgbClr val="FF0000"/>
                </a:solidFill>
              </a:rPr>
              <a:t>!</a:t>
            </a:r>
          </a:p>
          <a:p>
            <a:endParaRPr lang="it-IT" sz="3600" dirty="0">
              <a:solidFill>
                <a:srgbClr val="FF0000"/>
              </a:solidFill>
            </a:endParaRPr>
          </a:p>
          <a:p>
            <a:r>
              <a:rPr lang="it-IT" sz="3200" dirty="0" smtClean="0">
                <a:solidFill>
                  <a:srgbClr val="00B0F0"/>
                </a:solidFill>
              </a:rPr>
              <a:t>First </a:t>
            </a:r>
            <a:r>
              <a:rPr lang="it-IT" sz="3200" dirty="0" err="1" smtClean="0">
                <a:solidFill>
                  <a:srgbClr val="00B0F0"/>
                </a:solidFill>
              </a:rPr>
              <a:t>of</a:t>
            </a:r>
            <a:r>
              <a:rPr lang="it-IT" sz="3200" dirty="0" smtClean="0">
                <a:solidFill>
                  <a:srgbClr val="00B0F0"/>
                </a:solidFill>
              </a:rPr>
              <a:t> </a:t>
            </a:r>
            <a:r>
              <a:rPr lang="it-IT" sz="3200" dirty="0" err="1" smtClean="0">
                <a:solidFill>
                  <a:srgbClr val="00B0F0"/>
                </a:solidFill>
              </a:rPr>
              <a:t>all</a:t>
            </a:r>
            <a:r>
              <a:rPr lang="it-IT" sz="3200" dirty="0" smtClean="0">
                <a:solidFill>
                  <a:srgbClr val="00B0F0"/>
                </a:solidFill>
              </a:rPr>
              <a:t> </a:t>
            </a:r>
            <a:r>
              <a:rPr lang="it-IT" sz="3200" dirty="0" err="1" smtClean="0">
                <a:solidFill>
                  <a:srgbClr val="00B0F0"/>
                </a:solidFill>
              </a:rPr>
              <a:t>consider</a:t>
            </a:r>
            <a:r>
              <a:rPr lang="it-IT" sz="3200" dirty="0" smtClean="0">
                <a:solidFill>
                  <a:srgbClr val="00B0F0"/>
                </a:solidFill>
              </a:rPr>
              <a:t> the </a:t>
            </a:r>
            <a:r>
              <a:rPr lang="it-IT" sz="3200" dirty="0" err="1" smtClean="0">
                <a:solidFill>
                  <a:srgbClr val="00B0F0"/>
                </a:solidFill>
              </a:rPr>
              <a:t>shapes</a:t>
            </a:r>
            <a:r>
              <a:rPr lang="it-IT" sz="3200" dirty="0" smtClean="0">
                <a:solidFill>
                  <a:srgbClr val="00B0F0"/>
                </a:solidFill>
              </a:rPr>
              <a:t>:</a:t>
            </a:r>
          </a:p>
          <a:p>
            <a:endParaRPr lang="it-IT" sz="3200" dirty="0">
              <a:solidFill>
                <a:srgbClr val="FF0000"/>
              </a:solidFill>
            </a:endParaRPr>
          </a:p>
          <a:p>
            <a:r>
              <a:rPr lang="it-IT" sz="3200" dirty="0" smtClean="0">
                <a:solidFill>
                  <a:srgbClr val="002060"/>
                </a:solidFill>
              </a:rPr>
              <a:t>A </a:t>
            </a:r>
            <a:r>
              <a:rPr lang="it-IT" sz="3200" dirty="0" err="1" smtClean="0">
                <a:solidFill>
                  <a:srgbClr val="002060"/>
                </a:solidFill>
              </a:rPr>
              <a:t>triangle</a:t>
            </a:r>
            <a:r>
              <a:rPr lang="it-IT" sz="3200" dirty="0" smtClean="0">
                <a:solidFill>
                  <a:srgbClr val="002060"/>
                </a:solidFill>
              </a:rPr>
              <a:t> </a:t>
            </a:r>
            <a:r>
              <a:rPr lang="it-IT" sz="3200" dirty="0" err="1" smtClean="0">
                <a:solidFill>
                  <a:srgbClr val="002060"/>
                </a:solidFill>
              </a:rPr>
              <a:t>means</a:t>
            </a:r>
            <a:r>
              <a:rPr lang="it-IT" sz="3200" dirty="0" smtClean="0">
                <a:solidFill>
                  <a:srgbClr val="002060"/>
                </a:solidFill>
              </a:rPr>
              <a:t> </a:t>
            </a:r>
            <a:r>
              <a:rPr lang="it-IT" sz="3200" dirty="0" err="1" smtClean="0">
                <a:solidFill>
                  <a:srgbClr val="002060"/>
                </a:solidFill>
              </a:rPr>
              <a:t>danger</a:t>
            </a:r>
            <a:r>
              <a:rPr lang="it-IT" sz="3200" dirty="0" smtClean="0">
                <a:solidFill>
                  <a:srgbClr val="002060"/>
                </a:solidFill>
              </a:rPr>
              <a:t> </a:t>
            </a:r>
          </a:p>
          <a:p>
            <a:endParaRPr lang="it-IT" sz="3200" dirty="0" smtClean="0">
              <a:solidFill>
                <a:srgbClr val="002060"/>
              </a:solidFill>
            </a:endParaRPr>
          </a:p>
          <a:p>
            <a:endParaRPr lang="it-IT" sz="3200" dirty="0" smtClean="0">
              <a:solidFill>
                <a:srgbClr val="002060"/>
              </a:solidFill>
            </a:endParaRPr>
          </a:p>
          <a:p>
            <a:r>
              <a:rPr lang="it-IT" sz="3200" dirty="0" smtClean="0">
                <a:solidFill>
                  <a:srgbClr val="002060"/>
                </a:solidFill>
              </a:rPr>
              <a:t>A </a:t>
            </a:r>
            <a:r>
              <a:rPr lang="it-IT" sz="3200" dirty="0" err="1" smtClean="0">
                <a:solidFill>
                  <a:srgbClr val="002060"/>
                </a:solidFill>
              </a:rPr>
              <a:t>circle</a:t>
            </a:r>
            <a:r>
              <a:rPr lang="it-IT" sz="3200" dirty="0" smtClean="0">
                <a:solidFill>
                  <a:srgbClr val="002060"/>
                </a:solidFill>
              </a:rPr>
              <a:t> </a:t>
            </a:r>
            <a:r>
              <a:rPr lang="it-IT" sz="3200" dirty="0" err="1" smtClean="0">
                <a:solidFill>
                  <a:srgbClr val="002060"/>
                </a:solidFill>
              </a:rPr>
              <a:t>is</a:t>
            </a:r>
            <a:r>
              <a:rPr lang="it-IT" sz="3200" dirty="0" smtClean="0">
                <a:solidFill>
                  <a:srgbClr val="002060"/>
                </a:solidFill>
              </a:rPr>
              <a:t> a </a:t>
            </a:r>
            <a:r>
              <a:rPr lang="it-IT" sz="3200" dirty="0" err="1" smtClean="0">
                <a:solidFill>
                  <a:srgbClr val="002060"/>
                </a:solidFill>
              </a:rPr>
              <a:t>prohibition</a:t>
            </a:r>
            <a:r>
              <a:rPr lang="it-IT" sz="3200" dirty="0" smtClean="0">
                <a:solidFill>
                  <a:srgbClr val="002060"/>
                </a:solidFill>
              </a:rPr>
              <a:t> </a:t>
            </a:r>
          </a:p>
          <a:p>
            <a:endParaRPr lang="it-IT" sz="3200" dirty="0">
              <a:solidFill>
                <a:srgbClr val="002060"/>
              </a:solidFill>
            </a:endParaRPr>
          </a:p>
          <a:p>
            <a:endParaRPr lang="it-IT" sz="3200" dirty="0" smtClean="0">
              <a:solidFill>
                <a:srgbClr val="002060"/>
              </a:solidFill>
            </a:endParaRPr>
          </a:p>
          <a:p>
            <a:r>
              <a:rPr lang="it-IT" sz="3200" dirty="0" smtClean="0">
                <a:solidFill>
                  <a:srgbClr val="002060"/>
                </a:solidFill>
              </a:rPr>
              <a:t>A </a:t>
            </a:r>
            <a:r>
              <a:rPr lang="it-IT" sz="3200" dirty="0" err="1" smtClean="0">
                <a:solidFill>
                  <a:srgbClr val="002060"/>
                </a:solidFill>
              </a:rPr>
              <a:t>square</a:t>
            </a:r>
            <a:r>
              <a:rPr lang="it-IT" sz="3200" dirty="0" smtClean="0">
                <a:solidFill>
                  <a:srgbClr val="002060"/>
                </a:solidFill>
              </a:rPr>
              <a:t> </a:t>
            </a:r>
            <a:r>
              <a:rPr lang="it-IT" sz="3200" dirty="0" err="1" smtClean="0">
                <a:solidFill>
                  <a:srgbClr val="002060"/>
                </a:solidFill>
              </a:rPr>
              <a:t>is</a:t>
            </a:r>
            <a:r>
              <a:rPr lang="it-IT" sz="3200" dirty="0" smtClean="0">
                <a:solidFill>
                  <a:srgbClr val="002060"/>
                </a:solidFill>
              </a:rPr>
              <a:t> </a:t>
            </a:r>
            <a:r>
              <a:rPr lang="it-IT" sz="3200" dirty="0" err="1" smtClean="0">
                <a:solidFill>
                  <a:srgbClr val="002060"/>
                </a:solidFill>
              </a:rPr>
              <a:t>an</a:t>
            </a:r>
            <a:r>
              <a:rPr lang="it-IT" sz="3200" dirty="0" smtClean="0">
                <a:solidFill>
                  <a:srgbClr val="002060"/>
                </a:solidFill>
              </a:rPr>
              <a:t> </a:t>
            </a:r>
            <a:r>
              <a:rPr lang="it-IT" sz="3200" dirty="0" err="1" smtClean="0">
                <a:solidFill>
                  <a:srgbClr val="002060"/>
                </a:solidFill>
              </a:rPr>
              <a:t>indication</a:t>
            </a:r>
            <a:r>
              <a:rPr lang="it-IT" sz="3200" dirty="0" smtClean="0">
                <a:solidFill>
                  <a:srgbClr val="002060"/>
                </a:solidFill>
              </a:rPr>
              <a:t> </a:t>
            </a:r>
          </a:p>
          <a:p>
            <a:endParaRPr lang="it-IT" sz="3600" dirty="0">
              <a:solidFill>
                <a:srgbClr val="FF0000"/>
              </a:solidFill>
            </a:endParaRPr>
          </a:p>
          <a:p>
            <a:endParaRPr lang="it-IT" sz="3600" dirty="0" smtClean="0">
              <a:solidFill>
                <a:srgbClr val="FF0000"/>
              </a:solidFill>
            </a:endParaRPr>
          </a:p>
          <a:p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3" name="Estrazione 2"/>
          <p:cNvSpPr/>
          <p:nvPr/>
        </p:nvSpPr>
        <p:spPr>
          <a:xfrm>
            <a:off x="5292080" y="2132856"/>
            <a:ext cx="1224136" cy="1152128"/>
          </a:xfrm>
          <a:prstGeom prst="flowChartExtra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Elaborazione 4"/>
          <p:cNvSpPr/>
          <p:nvPr/>
        </p:nvSpPr>
        <p:spPr>
          <a:xfrm>
            <a:off x="5364088" y="5373216"/>
            <a:ext cx="914400" cy="1044696"/>
          </a:xfrm>
          <a:prstGeom prst="flowChartProcess">
            <a:avLst/>
          </a:prstGeom>
          <a:solidFill>
            <a:srgbClr val="0070C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 descr="UK traffic sign 616.sv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789040"/>
            <a:ext cx="1224136" cy="1240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C:\Documents and Settings\Proprietario\Impostazioni locali\Temporary Internet Files\Content.IE5\7CWDPXJ5\MM900234712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1916832"/>
            <a:ext cx="1038225" cy="1123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99592" y="620688"/>
            <a:ext cx="73581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err="1" smtClean="0">
                <a:solidFill>
                  <a:srgbClr val="00B0F0"/>
                </a:solidFill>
              </a:rPr>
              <a:t>Now</a:t>
            </a:r>
            <a:r>
              <a:rPr lang="it-IT" sz="3200" dirty="0" smtClean="0">
                <a:solidFill>
                  <a:srgbClr val="00B0F0"/>
                </a:solidFill>
              </a:rPr>
              <a:t> </a:t>
            </a:r>
            <a:r>
              <a:rPr lang="it-IT" sz="3200" dirty="0" err="1" smtClean="0">
                <a:solidFill>
                  <a:srgbClr val="00B0F0"/>
                </a:solidFill>
              </a:rPr>
              <a:t>learn</a:t>
            </a:r>
            <a:r>
              <a:rPr lang="it-IT" sz="3200" dirty="0" smtClean="0">
                <a:solidFill>
                  <a:srgbClr val="00B0F0"/>
                </a:solidFill>
              </a:rPr>
              <a:t> </a:t>
            </a:r>
            <a:r>
              <a:rPr lang="it-IT" sz="3200" dirty="0" err="1" smtClean="0">
                <a:solidFill>
                  <a:srgbClr val="00B0F0"/>
                </a:solidFill>
              </a:rPr>
              <a:t>all</a:t>
            </a:r>
            <a:r>
              <a:rPr lang="it-IT" sz="3200" dirty="0" smtClean="0">
                <a:solidFill>
                  <a:srgbClr val="00B0F0"/>
                </a:solidFill>
              </a:rPr>
              <a:t> the </a:t>
            </a:r>
            <a:r>
              <a:rPr lang="it-IT" sz="3200" dirty="0" err="1" smtClean="0">
                <a:solidFill>
                  <a:srgbClr val="00B0F0"/>
                </a:solidFill>
              </a:rPr>
              <a:t>most</a:t>
            </a:r>
            <a:r>
              <a:rPr lang="it-IT" sz="3200" dirty="0" smtClean="0">
                <a:solidFill>
                  <a:srgbClr val="00B0F0"/>
                </a:solidFill>
              </a:rPr>
              <a:t> </a:t>
            </a:r>
            <a:r>
              <a:rPr lang="it-IT" sz="3200" dirty="0" err="1" smtClean="0">
                <a:solidFill>
                  <a:srgbClr val="00B0F0"/>
                </a:solidFill>
              </a:rPr>
              <a:t>important</a:t>
            </a:r>
            <a:r>
              <a:rPr lang="it-IT" sz="3200" dirty="0" smtClean="0">
                <a:solidFill>
                  <a:srgbClr val="00B0F0"/>
                </a:solidFill>
              </a:rPr>
              <a:t> </a:t>
            </a:r>
            <a:r>
              <a:rPr lang="it-IT" sz="3200" dirty="0" err="1" smtClean="0">
                <a:solidFill>
                  <a:srgbClr val="00B0F0"/>
                </a:solidFill>
              </a:rPr>
              <a:t>signs</a:t>
            </a:r>
            <a:r>
              <a:rPr lang="it-IT" sz="3200" dirty="0" smtClean="0">
                <a:solidFill>
                  <a:srgbClr val="00B0F0"/>
                </a:solidFill>
              </a:rPr>
              <a:t>!!</a:t>
            </a:r>
          </a:p>
          <a:p>
            <a:endParaRPr lang="it-IT" sz="3200" dirty="0">
              <a:solidFill>
                <a:srgbClr val="00B0F0"/>
              </a:solidFill>
            </a:endParaRPr>
          </a:p>
          <a:p>
            <a:r>
              <a:rPr lang="it-IT" sz="3200" dirty="0" smtClean="0">
                <a:solidFill>
                  <a:srgbClr val="00B0F0"/>
                </a:solidFill>
              </a:rPr>
              <a:t>Can </a:t>
            </a:r>
            <a:r>
              <a:rPr lang="it-IT" sz="3200" dirty="0" err="1" smtClean="0">
                <a:solidFill>
                  <a:srgbClr val="00B0F0"/>
                </a:solidFill>
              </a:rPr>
              <a:t>you</a:t>
            </a:r>
            <a:r>
              <a:rPr lang="it-IT" sz="3200" dirty="0" smtClean="0">
                <a:solidFill>
                  <a:srgbClr val="00B0F0"/>
                </a:solidFill>
              </a:rPr>
              <a:t> </a:t>
            </a:r>
            <a:r>
              <a:rPr lang="it-IT" sz="3200" dirty="0" err="1" smtClean="0">
                <a:solidFill>
                  <a:srgbClr val="00B0F0"/>
                </a:solidFill>
              </a:rPr>
              <a:t>understand</a:t>
            </a:r>
            <a:r>
              <a:rPr lang="it-IT" sz="3200" dirty="0" smtClean="0">
                <a:solidFill>
                  <a:srgbClr val="00B0F0"/>
                </a:solidFill>
              </a:rPr>
              <a:t> the </a:t>
            </a:r>
            <a:r>
              <a:rPr lang="it-IT" sz="3200" dirty="0" err="1" smtClean="0">
                <a:solidFill>
                  <a:srgbClr val="00B0F0"/>
                </a:solidFill>
              </a:rPr>
              <a:t>traffic</a:t>
            </a:r>
            <a:r>
              <a:rPr lang="it-IT" sz="3200" dirty="0" smtClean="0">
                <a:solidFill>
                  <a:srgbClr val="00B0F0"/>
                </a:solidFill>
              </a:rPr>
              <a:t> light?</a:t>
            </a:r>
            <a:endParaRPr lang="it-IT" sz="3200" dirty="0">
              <a:solidFill>
                <a:srgbClr val="00B0F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708920"/>
            <a:ext cx="2664296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ccia a destra con strisce 6"/>
          <p:cNvSpPr/>
          <p:nvPr/>
        </p:nvSpPr>
        <p:spPr>
          <a:xfrm>
            <a:off x="2915816" y="3212976"/>
            <a:ext cx="1440160" cy="628648"/>
          </a:xfrm>
          <a:prstGeom prst="stripedRightArrow">
            <a:avLst/>
          </a:prstGeom>
          <a:solidFill>
            <a:srgbClr val="00B0F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con strisce 9"/>
          <p:cNvSpPr/>
          <p:nvPr/>
        </p:nvSpPr>
        <p:spPr>
          <a:xfrm>
            <a:off x="2915816" y="4509120"/>
            <a:ext cx="1440160" cy="628648"/>
          </a:xfrm>
          <a:prstGeom prst="stripedRightArrow">
            <a:avLst/>
          </a:prstGeom>
          <a:solidFill>
            <a:srgbClr val="00B0F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con strisce 10"/>
          <p:cNvSpPr/>
          <p:nvPr/>
        </p:nvSpPr>
        <p:spPr>
          <a:xfrm>
            <a:off x="2915816" y="5733256"/>
            <a:ext cx="1440160" cy="628648"/>
          </a:xfrm>
          <a:prstGeom prst="stripedRightArrow">
            <a:avLst/>
          </a:prstGeom>
          <a:solidFill>
            <a:srgbClr val="00B0F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5004048" y="3356992"/>
            <a:ext cx="87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STOP!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004048" y="4725144"/>
            <a:ext cx="2330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WAIT, </a:t>
            </a:r>
            <a:r>
              <a:rPr lang="it-IT" dirty="0" smtClean="0"/>
              <a:t> SLOW </a:t>
            </a:r>
            <a:r>
              <a:rPr lang="it-IT" dirty="0" smtClean="0"/>
              <a:t>DOWN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5076056" y="587727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GO</a:t>
            </a:r>
            <a:endParaRPr lang="it-IT" dirty="0"/>
          </a:p>
        </p:txBody>
      </p:sp>
      <p:pic>
        <p:nvPicPr>
          <p:cNvPr id="16387" name="Picture 3" descr="C:\Documents and Settings\Proprietario\Impostazioni locali\Temporary Internet Files\Content.IE5\ILS70LNY\MM900286794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708920"/>
            <a:ext cx="2376264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0" y="252413"/>
            <a:ext cx="8229600" cy="5842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SIGNS OF DANGER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4294967295"/>
          </p:nvPr>
        </p:nvSpPr>
        <p:spPr>
          <a:xfrm>
            <a:off x="0" y="1125538"/>
            <a:ext cx="4040188" cy="574675"/>
          </a:xfrm>
        </p:spPr>
        <p:txBody>
          <a:bodyPr>
            <a:normAutofit fontScale="92500" lnSpcReduction="20000"/>
          </a:bodyPr>
          <a:lstStyle/>
          <a:p>
            <a:r>
              <a:rPr lang="it-IT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YOU MUST SLOW DOWN, </a:t>
            </a:r>
          </a:p>
          <a:p>
            <a:r>
              <a:rPr lang="it-IT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OR STOP</a:t>
            </a:r>
            <a:endParaRPr lang="it-IT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4294967295"/>
          </p:nvPr>
        </p:nvSpPr>
        <p:spPr>
          <a:xfrm>
            <a:off x="5100638" y="1196752"/>
            <a:ext cx="4043362" cy="864096"/>
          </a:xfrm>
        </p:spPr>
        <p:txBody>
          <a:bodyPr>
            <a:normAutofit/>
          </a:bodyPr>
          <a:lstStyle/>
          <a:p>
            <a:r>
              <a:rPr lang="it-IT" sz="1800" dirty="0" smtClean="0">
                <a:solidFill>
                  <a:srgbClr val="FFFF00"/>
                </a:solidFill>
              </a:rPr>
              <a:t>SLOW DOWN BECAUSE THERE IS NEAR YOU, OR THERE COULD BE:</a:t>
            </a:r>
            <a:endParaRPr lang="it-IT" sz="1800" dirty="0">
              <a:solidFill>
                <a:srgbClr val="FFFF00"/>
              </a:solidFill>
            </a:endParaRPr>
          </a:p>
        </p:txBody>
      </p:sp>
      <p:pic>
        <p:nvPicPr>
          <p:cNvPr id="7" name="Segnaposto contenuto 6" descr="UK traffic sign 562.svg"/>
          <p:cNvPicPr>
            <a:picLocks noGrp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9525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Segnaposto contenuto 13" descr="UK traffic sign 543.svg"/>
          <p:cNvPicPr>
            <a:picLocks noGrp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517232"/>
            <a:ext cx="122413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UK traffic sign 950.sv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356992"/>
            <a:ext cx="100811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8" descr="UK traffic sign 771.sv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365104"/>
            <a:ext cx="108012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magine 9" descr="UK traffic sign 602.sv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1988840"/>
            <a:ext cx="129614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1475656" y="3429000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CYCLING LANE 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547664" y="4725144"/>
            <a:ext cx="1984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RAIL CROSSING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907704" y="1988840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YOU HAVEN’T THE RIGHT OF WAY</a:t>
            </a:r>
            <a:endParaRPr lang="it-IT" dirty="0"/>
          </a:p>
        </p:txBody>
      </p:sp>
      <p:pic>
        <p:nvPicPr>
          <p:cNvPr id="15" name="Immagine 14" descr="UK traffic sign 544.sv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8" y="1988840"/>
            <a:ext cx="115212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magine 15" descr="UK traffic sign 548.sv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3212976"/>
            <a:ext cx="115212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CasellaDiTesto 16"/>
          <p:cNvSpPr txBox="1"/>
          <p:nvPr/>
        </p:nvSpPr>
        <p:spPr>
          <a:xfrm>
            <a:off x="1619672" y="5949280"/>
            <a:ext cx="2104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 TRAFFIC LIGHT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5796136" y="2276872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PEDESTRIANS CROSSING</a:t>
            </a:r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5724128" y="357301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ANIMALS CROSSING</a:t>
            </a:r>
            <a:endParaRPr lang="it-IT" dirty="0"/>
          </a:p>
        </p:txBody>
      </p:sp>
      <p:pic>
        <p:nvPicPr>
          <p:cNvPr id="20" name="Immagine 19" descr="UK traffic sign 554.2.sv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4293096"/>
            <a:ext cx="108012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ttangolo 20"/>
          <p:cNvSpPr/>
          <p:nvPr/>
        </p:nvSpPr>
        <p:spPr>
          <a:xfrm>
            <a:off x="5796136" y="4797152"/>
            <a:ext cx="33478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/>
              <a:t>POSSIBILE ICE ON THE ROAD</a:t>
            </a:r>
            <a:endParaRPr lang="it-IT" sz="1600" dirty="0"/>
          </a:p>
        </p:txBody>
      </p:sp>
      <p:pic>
        <p:nvPicPr>
          <p:cNvPr id="22" name="Immagine 21" descr="UK traffic sign 556.sv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99992" y="5445224"/>
            <a:ext cx="1296144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ttangolo 22"/>
          <p:cNvSpPr/>
          <p:nvPr/>
        </p:nvSpPr>
        <p:spPr>
          <a:xfrm>
            <a:off x="5868144" y="6021288"/>
            <a:ext cx="1877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UNEVEN ROAD</a:t>
            </a:r>
            <a:endParaRPr lang="it-IT" dirty="0"/>
          </a:p>
        </p:txBody>
      </p:sp>
      <p:pic>
        <p:nvPicPr>
          <p:cNvPr id="24" name="Picture 5" descr="C:\Documents and Settings\Proprietario\Impostazioni locali\Temporary Internet Files\Content.IE5\8EMVL3KZ\MM900297113[1]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60232" y="0"/>
            <a:ext cx="1224136" cy="1124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7427168" cy="58349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 smtClean="0">
                <a:solidFill>
                  <a:srgbClr val="FF0000"/>
                </a:solidFill>
              </a:rPr>
              <a:t>SIGNS OF PROHIBITION</a:t>
            </a:r>
            <a:endParaRPr lang="it-IT" sz="4000" dirty="0"/>
          </a:p>
        </p:txBody>
      </p:sp>
      <p:pic>
        <p:nvPicPr>
          <p:cNvPr id="3" name="Immagine 2" descr="UK traffic sign 616.sv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0"/>
            <a:ext cx="1224136" cy="1240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 descr="UK traffic sign 670V50.sv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24744"/>
            <a:ext cx="122413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UK traffic sign 511.sv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196752"/>
            <a:ext cx="15121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 descr="UK traffic sign 617.sv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636912"/>
            <a:ext cx="1224136" cy="1312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 descr="UK traffic sign 636.sv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5013176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UK traffic sign 642.sv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558924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magine 8" descr="UK traffic sign 622.4.sv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40352" y="2492896"/>
            <a:ext cx="1168524" cy="1240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magine 9" descr="UK traffic sign 622.1A.sv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68344" y="3789040"/>
            <a:ext cx="1224136" cy="1168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UK traffic sign 613.sv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27984" y="2276872"/>
            <a:ext cx="108012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magine 11" descr="UK traffic sign 606B.sv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88024" y="378904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magine 12" descr="http://upload.wikimedia.org/wikipedia/commons/thumb/5/58/UK_traffic_sign_663.svg/100px-UK_traffic_sign_663.svg.pn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9512" y="4581128"/>
            <a:ext cx="1224136" cy="1854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asellaDiTesto 13"/>
          <p:cNvSpPr txBox="1"/>
          <p:nvPr/>
        </p:nvSpPr>
        <p:spPr>
          <a:xfrm>
            <a:off x="3347864" y="1556792"/>
            <a:ext cx="3322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THERE IS A LIMIT OF SPEED</a:t>
            </a:r>
            <a:endParaRPr lang="it-IT" dirty="0"/>
          </a:p>
        </p:txBody>
      </p:sp>
      <p:pic>
        <p:nvPicPr>
          <p:cNvPr id="15" name="Immagine 14" descr="UK traffic sign 618.2.sv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131840" y="3933056"/>
            <a:ext cx="1224136" cy="198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1691680" y="2708920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IT’S IMPOSSIBLE TO ENTER BY CAR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475656" y="6021288"/>
            <a:ext cx="1616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NO PARKING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5868144" y="5949280"/>
            <a:ext cx="211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YOU CAN’T STOP</a:t>
            </a:r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7164288" y="1268760"/>
            <a:ext cx="1531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NO ACCESS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5724128" y="4077072"/>
            <a:ext cx="1248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ONE WAY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5580112" y="2780928"/>
            <a:ext cx="192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NO  LEFT TURN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727510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INDICATIONS</a:t>
            </a:r>
            <a:endParaRPr lang="it-IT" sz="3600" dirty="0"/>
          </a:p>
        </p:txBody>
      </p:sp>
      <p:pic>
        <p:nvPicPr>
          <p:cNvPr id="3" name="Immagine 2" descr="UK traffic sign 601.1.sv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129614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 descr="UK traffic sign 801.sv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852936"/>
            <a:ext cx="122413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547664" y="335699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CAR PARKING</a:t>
            </a:r>
            <a:endParaRPr lang="it-IT" dirty="0"/>
          </a:p>
        </p:txBody>
      </p:sp>
      <p:pic>
        <p:nvPicPr>
          <p:cNvPr id="6" name="Immagine 5" descr="UK traffic sign 618.4.sv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437112"/>
            <a:ext cx="129614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1619672" y="4509120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NOW YOU CAN ENTER </a:t>
            </a:r>
          </a:p>
          <a:p>
            <a:r>
              <a:rPr lang="it-IT" dirty="0" smtClean="0"/>
              <a:t>BY CAR</a:t>
            </a:r>
            <a:endParaRPr lang="it-IT" dirty="0"/>
          </a:p>
        </p:txBody>
      </p:sp>
      <p:pic>
        <p:nvPicPr>
          <p:cNvPr id="8" name="Immagine 7" descr="UK traffic sign 2931.sv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980728"/>
            <a:ext cx="145655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sellaDiTesto 8"/>
          <p:cNvSpPr txBox="1"/>
          <p:nvPr/>
        </p:nvSpPr>
        <p:spPr>
          <a:xfrm>
            <a:off x="5940152" y="1628800"/>
            <a:ext cx="27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THE MOTORWAY ENDS</a:t>
            </a:r>
            <a:endParaRPr lang="it-IT" dirty="0"/>
          </a:p>
        </p:txBody>
      </p:sp>
      <p:pic>
        <p:nvPicPr>
          <p:cNvPr id="10" name="Immagine 9" descr="UK traffic sign 2932.sv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276872"/>
            <a:ext cx="151216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UK traffic sign 2702L.sv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2060848"/>
            <a:ext cx="1368152" cy="97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6551712" y="306896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ROAD WORKS</a:t>
            </a:r>
          </a:p>
          <a:p>
            <a:r>
              <a:rPr lang="it-IT" dirty="0" smtClean="0"/>
              <a:t>CHANGE DIRECTION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979712" y="2132856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YOU ARE NEAR THE HIGHWAY BEGINNING</a:t>
            </a:r>
            <a:endParaRPr lang="it-IT" dirty="0"/>
          </a:p>
        </p:txBody>
      </p:sp>
      <p:pic>
        <p:nvPicPr>
          <p:cNvPr id="15" name="Immagine 14" descr="UK traffic sign 816.sv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920" y="3717032"/>
            <a:ext cx="122413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5076056" y="4221088"/>
            <a:ext cx="256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ROAD WITHOUT EXIT</a:t>
            </a:r>
            <a:endParaRPr lang="it-IT" dirty="0"/>
          </a:p>
        </p:txBody>
      </p:sp>
      <p:pic>
        <p:nvPicPr>
          <p:cNvPr id="17" name="Immagine 16" descr="UK traffic sign 962.sv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07904" y="5229200"/>
            <a:ext cx="1512168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magine 17" descr="UK traffic sign 970.sv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64088" y="5085184"/>
            <a:ext cx="1512168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magine 18" descr="UK traffic sign 2205.sv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00192" y="0"/>
            <a:ext cx="1152128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51720" y="980728"/>
            <a:ext cx="111442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 descr="C:\Documents and Settings\Proprietario\Impostazioni locali\Temporary Internet Files\Content.IE5\BHFH80AZ\MM900178313[1].gif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59825" y="4913785"/>
            <a:ext cx="1584175" cy="19442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584176"/>
          </a:xfrm>
        </p:spPr>
        <p:txBody>
          <a:bodyPr>
            <a:normAutofit/>
          </a:bodyPr>
          <a:lstStyle/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REMEMBER! </a:t>
            </a:r>
            <a:br>
              <a:rPr lang="it-IT" sz="3200" dirty="0" smtClean="0">
                <a:solidFill>
                  <a:srgbClr val="FF0000"/>
                </a:solidFill>
              </a:rPr>
            </a:br>
            <a:r>
              <a:rPr lang="it-IT" sz="3200" i="1" dirty="0" err="1" smtClean="0">
                <a:solidFill>
                  <a:srgbClr val="FF0000"/>
                </a:solidFill>
              </a:rPr>
              <a:t>It</a:t>
            </a:r>
            <a:r>
              <a:rPr lang="it-IT" sz="3200" i="1" dirty="0" smtClean="0">
                <a:solidFill>
                  <a:srgbClr val="FF0000"/>
                </a:solidFill>
              </a:rPr>
              <a:t>’s </a:t>
            </a:r>
            <a:r>
              <a:rPr lang="it-IT" sz="3200" i="1" dirty="0" err="1" smtClean="0">
                <a:solidFill>
                  <a:srgbClr val="FF0000"/>
                </a:solidFill>
              </a:rPr>
              <a:t>not</a:t>
            </a:r>
            <a:r>
              <a:rPr lang="it-IT" sz="3200" i="1" dirty="0" smtClean="0">
                <a:solidFill>
                  <a:srgbClr val="FF0000"/>
                </a:solidFill>
              </a:rPr>
              <a:t> </a:t>
            </a:r>
            <a:r>
              <a:rPr lang="it-IT" sz="3200" i="1" dirty="0" err="1" smtClean="0">
                <a:solidFill>
                  <a:srgbClr val="FF0000"/>
                </a:solidFill>
              </a:rPr>
              <a:t>important</a:t>
            </a:r>
            <a:r>
              <a:rPr lang="it-IT" sz="3200" i="1" dirty="0" smtClean="0">
                <a:solidFill>
                  <a:srgbClr val="FF0000"/>
                </a:solidFill>
              </a:rPr>
              <a:t> </a:t>
            </a:r>
            <a:r>
              <a:rPr lang="it-IT" sz="3200" i="1" dirty="0" err="1" smtClean="0">
                <a:solidFill>
                  <a:srgbClr val="FF0000"/>
                </a:solidFill>
              </a:rPr>
              <a:t>to</a:t>
            </a:r>
            <a:r>
              <a:rPr lang="it-IT" sz="3200" i="1" dirty="0" smtClean="0">
                <a:solidFill>
                  <a:srgbClr val="FF0000"/>
                </a:solidFill>
              </a:rPr>
              <a:t> go fast,</a:t>
            </a:r>
            <a:br>
              <a:rPr lang="it-IT" sz="3200" i="1" dirty="0" smtClean="0">
                <a:solidFill>
                  <a:srgbClr val="FF0000"/>
                </a:solidFill>
              </a:rPr>
            </a:br>
            <a:r>
              <a:rPr lang="it-IT" sz="3200" i="1" dirty="0" err="1" smtClean="0">
                <a:solidFill>
                  <a:srgbClr val="FF0000"/>
                </a:solidFill>
              </a:rPr>
              <a:t>it</a:t>
            </a:r>
            <a:r>
              <a:rPr lang="it-IT" sz="3200" i="1" dirty="0" smtClean="0">
                <a:solidFill>
                  <a:srgbClr val="FF0000"/>
                </a:solidFill>
              </a:rPr>
              <a:t>’s </a:t>
            </a:r>
            <a:r>
              <a:rPr lang="it-IT" sz="3200" i="1" dirty="0" err="1" smtClean="0">
                <a:solidFill>
                  <a:srgbClr val="FF0000"/>
                </a:solidFill>
              </a:rPr>
              <a:t>important</a:t>
            </a:r>
            <a:r>
              <a:rPr lang="it-IT" sz="3200" i="1" dirty="0" smtClean="0">
                <a:solidFill>
                  <a:srgbClr val="FF0000"/>
                </a:solidFill>
              </a:rPr>
              <a:t> </a:t>
            </a:r>
            <a:r>
              <a:rPr lang="it-IT" sz="3200" i="1" dirty="0" err="1" smtClean="0">
                <a:solidFill>
                  <a:srgbClr val="FF0000"/>
                </a:solidFill>
              </a:rPr>
              <a:t>to</a:t>
            </a:r>
            <a:r>
              <a:rPr lang="it-IT" sz="3200" i="1" dirty="0" smtClean="0">
                <a:solidFill>
                  <a:srgbClr val="FF0000"/>
                </a:solidFill>
              </a:rPr>
              <a:t> </a:t>
            </a:r>
            <a:r>
              <a:rPr lang="it-IT" sz="3200" i="1" dirty="0" err="1" smtClean="0">
                <a:solidFill>
                  <a:srgbClr val="FF0000"/>
                </a:solidFill>
              </a:rPr>
              <a:t>arrive</a:t>
            </a:r>
            <a:endParaRPr lang="it-IT" sz="3200" i="1" dirty="0">
              <a:solidFill>
                <a:srgbClr val="FF0000"/>
              </a:solidFill>
            </a:endParaRPr>
          </a:p>
        </p:txBody>
      </p:sp>
      <p:pic>
        <p:nvPicPr>
          <p:cNvPr id="18434" name="Picture 2" descr="http://www.demdem.it/wp-content/uploads/2013/06/lascia-per-strad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105149"/>
            <a:ext cx="4695825" cy="3752851"/>
          </a:xfrm>
          <a:prstGeom prst="rect">
            <a:avLst/>
          </a:prstGeom>
          <a:noFill/>
        </p:spPr>
      </p:pic>
      <p:pic>
        <p:nvPicPr>
          <p:cNvPr id="18436" name="Picture 4" descr="http://www.how-to-draw-funny-cartoons.com/image-files/snail-drawings-0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5229200"/>
            <a:ext cx="1316013" cy="1323528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</a:schemeClr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1"/>
            <a:tileRect/>
          </a:gradFill>
        </p:spPr>
      </p:pic>
      <p:sp>
        <p:nvSpPr>
          <p:cNvPr id="5" name="Fumetto 4 4"/>
          <p:cNvSpPr/>
          <p:nvPr/>
        </p:nvSpPr>
        <p:spPr>
          <a:xfrm>
            <a:off x="7055768" y="3140968"/>
            <a:ext cx="2088232" cy="1476744"/>
          </a:xfrm>
          <a:prstGeom prst="cloudCallout">
            <a:avLst>
              <a:gd name="adj1" fmla="val -37175"/>
              <a:gd name="adj2" fmla="val 93613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Yes, </a:t>
            </a:r>
            <a:r>
              <a:rPr lang="it-IT" b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it</a:t>
            </a:r>
            <a:r>
              <a:rPr lang="it-IT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’s </a:t>
            </a:r>
            <a:r>
              <a:rPr lang="it-IT" b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true</a:t>
            </a:r>
            <a:r>
              <a:rPr lang="it-IT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!</a:t>
            </a:r>
            <a:endParaRPr lang="it-IT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8438" name="Picture 6" descr="http://1.bp.blogspot.com/-clgRARh2pBc/VBLjIBSkVTI/AAAAAAAADzs/w_kHbuQVQQw/s1600/bambini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4653136"/>
            <a:ext cx="4896544" cy="2204864"/>
          </a:xfrm>
          <a:prstGeom prst="rect">
            <a:avLst/>
          </a:prstGeom>
          <a:noFill/>
        </p:spPr>
      </p:pic>
      <p:pic>
        <p:nvPicPr>
          <p:cNvPr id="9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0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9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2" name="MS900065438[1].mid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3" name="MS900082202[1].mid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1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8442" name="Picture 10" descr="C:\Documents and Settings\Proprietario\Impostazioni locali\Temporary Internet Files\Content.IE5\ILS70LNY\MM910001116[1].gif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88024" y="1700808"/>
            <a:ext cx="1952625" cy="1485900"/>
          </a:xfrm>
          <a:prstGeom prst="rect">
            <a:avLst/>
          </a:prstGeom>
          <a:noFill/>
        </p:spPr>
      </p:pic>
      <p:sp>
        <p:nvSpPr>
          <p:cNvPr id="7" name="Esplosione 2 6"/>
          <p:cNvSpPr/>
          <p:nvPr/>
        </p:nvSpPr>
        <p:spPr>
          <a:xfrm>
            <a:off x="0" y="1700808"/>
            <a:ext cx="5148064" cy="3240360"/>
          </a:xfrm>
          <a:prstGeom prst="irregularSeal2">
            <a:avLst/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 smtClean="0">
                <a:solidFill>
                  <a:srgbClr val="FFFF00"/>
                </a:solidFill>
              </a:rPr>
              <a:t>You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</a:rPr>
              <a:t>travel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</a:rPr>
              <a:t>better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</a:rPr>
              <a:t>if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</a:rPr>
              <a:t>you</a:t>
            </a:r>
            <a:r>
              <a:rPr lang="it-IT" sz="2800" b="1" dirty="0" smtClean="0">
                <a:solidFill>
                  <a:srgbClr val="FFFF00"/>
                </a:solidFill>
              </a:rPr>
              <a:t> </a:t>
            </a:r>
            <a:r>
              <a:rPr lang="it-IT" sz="2800" b="1" dirty="0" err="1" smtClean="0">
                <a:solidFill>
                  <a:srgbClr val="FFFF00"/>
                </a:solidFill>
              </a:rPr>
              <a:t>aren</a:t>
            </a:r>
            <a:r>
              <a:rPr lang="it-IT" sz="2800" b="1" dirty="0" smtClean="0">
                <a:solidFill>
                  <a:srgbClr val="FFFF00"/>
                </a:solidFill>
              </a:rPr>
              <a:t>’t alone!</a:t>
            </a:r>
            <a:endParaRPr lang="it-IT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8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948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45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935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7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7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alassia">
  <a:themeElements>
    <a:clrScheme name="Città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Galassia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Galassi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205</TotalTime>
  <Words>247</Words>
  <Application>Microsoft Office PowerPoint</Application>
  <PresentationFormat>Presentazione su schermo (4:3)</PresentationFormat>
  <Paragraphs>79</Paragraphs>
  <Slides>10</Slides>
  <Notes>0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Galassia</vt:lpstr>
      <vt:lpstr>Diapositiva 1</vt:lpstr>
      <vt:lpstr>Diapositiva 2</vt:lpstr>
      <vt:lpstr>Diapositiva 3</vt:lpstr>
      <vt:lpstr>Diapositiva 4</vt:lpstr>
      <vt:lpstr>Diapositiva 5</vt:lpstr>
      <vt:lpstr>SIGNS OF DANGER</vt:lpstr>
      <vt:lpstr>SIGNS OF PROHIBITION</vt:lpstr>
      <vt:lpstr>INDICATIONS</vt:lpstr>
      <vt:lpstr>REMEMBER!  It’s not important to go fast, it’s important to arrive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Franco</dc:creator>
  <cp:lastModifiedBy>user</cp:lastModifiedBy>
  <cp:revision>58</cp:revision>
  <dcterms:created xsi:type="dcterms:W3CDTF">2014-11-12T17:47:46Z</dcterms:created>
  <dcterms:modified xsi:type="dcterms:W3CDTF">2023-03-14T16:46:49Z</dcterms:modified>
</cp:coreProperties>
</file>