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20C0089-20DA-474E-ADD0-EC40C35E7027}" type="datetimeFigureOut">
              <a:rPr lang="it-IT" smtClean="0"/>
              <a:pPr/>
              <a:t>14/03/2023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AF3B5F-620B-4F33-9544-D658442409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SICA%20PER%20VDEO%20VARIE\Arkansas_Traveler%20-%20Copi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gif"/><Relationship Id="rId3" Type="http://schemas.openxmlformats.org/officeDocument/2006/relationships/audio" Target="file:///C:\Documents%20and%20Settings\Proprietario\Impostazioni%20locali\Temporary%20Internet%20Files\Content.IE5\7CWDPXJ5\MS900082202%5b1%5d.mid" TargetMode="External"/><Relationship Id="rId7" Type="http://schemas.openxmlformats.org/officeDocument/2006/relationships/image" Target="../media/image49.gif"/><Relationship Id="rId12" Type="http://schemas.openxmlformats.org/officeDocument/2006/relationships/image" Target="../media/image54.png"/><Relationship Id="rId2" Type="http://schemas.openxmlformats.org/officeDocument/2006/relationships/audio" Target="file:///C:\Documents%20and%20Settings\Proprietario\Impostazioni%20locali\Temporary%20Internet%20Files\Content.IE5\ILS70LNY\MS900065438%5b1%5d.mid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Verdana" pitchFamily="34" charset="0"/>
              </a:rPr>
              <a:t>S</a:t>
            </a:r>
            <a:r>
              <a:rPr lang="it-IT" sz="2400" dirty="0" smtClean="0">
                <a:latin typeface="Verdana" pitchFamily="34" charset="0"/>
              </a:rPr>
              <a:t>. Piero in </a:t>
            </a:r>
            <a:r>
              <a:rPr lang="it-IT" sz="2400" dirty="0" smtClean="0">
                <a:latin typeface="Verdana" pitchFamily="34" charset="0"/>
              </a:rPr>
              <a:t>Frassino </a:t>
            </a:r>
            <a:r>
              <a:rPr lang="it-IT" sz="2400" dirty="0" err="1" smtClean="0">
                <a:latin typeface="Verdana" pitchFamily="34" charset="0"/>
              </a:rPr>
              <a:t>Primary</a:t>
            </a:r>
            <a:r>
              <a:rPr lang="it-IT" sz="2400" dirty="0" smtClean="0">
                <a:latin typeface="Verdana" pitchFamily="34" charset="0"/>
              </a:rPr>
              <a:t> </a:t>
            </a:r>
            <a:r>
              <a:rPr lang="it-IT" sz="2400" dirty="0" err="1" smtClean="0">
                <a:latin typeface="Verdana" pitchFamily="34" charset="0"/>
              </a:rPr>
              <a:t>School</a:t>
            </a:r>
            <a:r>
              <a:rPr lang="it-IT" sz="2400" dirty="0" smtClean="0">
                <a:latin typeface="Verdana" pitchFamily="34" charset="0"/>
              </a:rPr>
              <a:t> </a:t>
            </a:r>
            <a:endParaRPr lang="it-IT" sz="2400" dirty="0" smtClean="0">
              <a:latin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04248" y="566124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Verdana" pitchFamily="34" charset="0"/>
              </a:rPr>
              <a:t>Teacher</a:t>
            </a:r>
            <a:endParaRPr lang="it-IT" dirty="0" smtClean="0">
              <a:latin typeface="Verdana" pitchFamily="34" charset="0"/>
            </a:endParaRPr>
          </a:p>
          <a:p>
            <a:r>
              <a:rPr lang="it-IT" dirty="0" smtClean="0">
                <a:latin typeface="Verdana" pitchFamily="34" charset="0"/>
              </a:rPr>
              <a:t>Maria </a:t>
            </a:r>
            <a:r>
              <a:rPr lang="it-IT" dirty="0" smtClean="0">
                <a:latin typeface="Verdana" pitchFamily="34" charset="0"/>
              </a:rPr>
              <a:t>Letizia </a:t>
            </a:r>
            <a:r>
              <a:rPr lang="it-IT" dirty="0" err="1" smtClean="0">
                <a:latin typeface="Verdana" pitchFamily="34" charset="0"/>
              </a:rPr>
              <a:t>Fani</a:t>
            </a:r>
            <a:endParaRPr lang="it-IT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412776"/>
            <a:ext cx="70567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Verdana" pitchFamily="34" charset="0"/>
              </a:rPr>
              <a:t>ROAD SAFETY EDUCATION</a:t>
            </a:r>
          </a:p>
        </p:txBody>
      </p:sp>
      <p:pic>
        <p:nvPicPr>
          <p:cNvPr id="13314" name="Picture 2" descr="https://encrypted-tbn0.gstatic.com/images?q=tbn:ANd9GcQ6crQVOh6IJhMjLCBs2HglNv1JT69JOM9EFwuN5QmJ2pw5rAPh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6480720" cy="4256907"/>
          </a:xfrm>
          <a:prstGeom prst="rect">
            <a:avLst/>
          </a:prstGeom>
          <a:noFill/>
        </p:spPr>
      </p:pic>
      <p:pic>
        <p:nvPicPr>
          <p:cNvPr id="7" name="Arkansas_Traveler - Cop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3717032"/>
            <a:ext cx="304800" cy="2964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Proprietario\Desktop\foto cartelloni inglese CLIL\DSC0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847496" cy="659735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411760" y="5877272"/>
            <a:ext cx="51125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Road </a:t>
            </a:r>
            <a:r>
              <a:rPr lang="it-IT" sz="2400" b="1" dirty="0" err="1" smtClean="0">
                <a:solidFill>
                  <a:srgbClr val="0070C0"/>
                </a:solidFill>
              </a:rPr>
              <a:t>safety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education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 smtClean="0">
                <a:solidFill>
                  <a:srgbClr val="0070C0"/>
                </a:solidFill>
              </a:rPr>
              <a:t>A </a:t>
            </a:r>
            <a:r>
              <a:rPr lang="it-IT" sz="2400" b="1" dirty="0" err="1" smtClean="0">
                <a:solidFill>
                  <a:srgbClr val="0070C0"/>
                </a:solidFill>
              </a:rPr>
              <a:t>class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poster 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1032" y="47667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When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we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walk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along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the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street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smtClean="0">
                <a:latin typeface="Verdana" pitchFamily="34" charset="0"/>
              </a:rPr>
              <a:t>in a city or in a </a:t>
            </a:r>
            <a:r>
              <a:rPr lang="it-IT" sz="2400" dirty="0" err="1" smtClean="0">
                <a:latin typeface="Verdana" pitchFamily="34" charset="0"/>
              </a:rPr>
              <a:t>village</a:t>
            </a:r>
            <a:r>
              <a:rPr lang="it-IT" sz="2400" dirty="0" smtClean="0">
                <a:latin typeface="Verdana" pitchFamily="34" charset="0"/>
              </a:rPr>
              <a:t>, </a:t>
            </a:r>
            <a:r>
              <a:rPr lang="it-IT" sz="2400" dirty="0" err="1" smtClean="0">
                <a:latin typeface="Verdana" pitchFamily="34" charset="0"/>
              </a:rPr>
              <a:t>we</a:t>
            </a:r>
            <a:r>
              <a:rPr lang="it-IT" sz="2400" dirty="0" smtClean="0">
                <a:latin typeface="Verdana" pitchFamily="34" charset="0"/>
              </a:rPr>
              <a:t> are </a:t>
            </a:r>
            <a:r>
              <a:rPr lang="it-IT" sz="2400" dirty="0" err="1" smtClean="0">
                <a:latin typeface="Verdana" pitchFamily="34" charset="0"/>
              </a:rPr>
              <a:t>pedestrians</a:t>
            </a:r>
            <a:r>
              <a:rPr lang="it-IT" sz="2400" dirty="0" smtClean="0">
                <a:latin typeface="Verdana" pitchFamily="34" charset="0"/>
              </a:rPr>
              <a:t>; </a:t>
            </a:r>
            <a:r>
              <a:rPr lang="it-IT" sz="2400" dirty="0" err="1" smtClean="0">
                <a:latin typeface="Verdana" pitchFamily="34" charset="0"/>
              </a:rPr>
              <a:t>especially</a:t>
            </a:r>
            <a:r>
              <a:rPr lang="it-IT" sz="2400" dirty="0" smtClean="0">
                <a:latin typeface="Verdana" pitchFamily="34" charset="0"/>
              </a:rPr>
              <a:t> </a:t>
            </a:r>
            <a:r>
              <a:rPr lang="it-IT" sz="2400" dirty="0" err="1" smtClean="0">
                <a:latin typeface="Verdana" pitchFamily="34" charset="0"/>
              </a:rPr>
              <a:t>when</a:t>
            </a:r>
            <a:r>
              <a:rPr lang="it-IT" sz="2400" dirty="0" smtClean="0">
                <a:latin typeface="Verdana" pitchFamily="34" charset="0"/>
              </a:rPr>
              <a:t> </a:t>
            </a:r>
            <a:r>
              <a:rPr lang="it-IT" sz="2400" dirty="0" err="1" smtClean="0">
                <a:latin typeface="Verdana" pitchFamily="34" charset="0"/>
              </a:rPr>
              <a:t>we</a:t>
            </a:r>
            <a:r>
              <a:rPr lang="it-IT" sz="2400" dirty="0" smtClean="0">
                <a:latin typeface="Verdana" pitchFamily="34" charset="0"/>
              </a:rPr>
              <a:t> are on the zebra </a:t>
            </a:r>
            <a:r>
              <a:rPr lang="it-IT" sz="2400" dirty="0" err="1" smtClean="0">
                <a:latin typeface="Verdana" pitchFamily="34" charset="0"/>
              </a:rPr>
              <a:t>crossing…</a:t>
            </a:r>
            <a:r>
              <a:rPr lang="it-IT" sz="2400" dirty="0" smtClean="0">
                <a:latin typeface="Verdana" pitchFamily="34" charset="0"/>
              </a:rPr>
              <a:t> </a:t>
            </a:r>
            <a:endParaRPr lang="it-IT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76056" y="2420888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Be </a:t>
            </a:r>
            <a:r>
              <a:rPr lang="it-IT" sz="2800" dirty="0" err="1" smtClean="0">
                <a:solidFill>
                  <a:srgbClr val="FF0000"/>
                </a:solidFill>
              </a:rPr>
              <a:t>careful</a:t>
            </a:r>
            <a:r>
              <a:rPr lang="it-IT" sz="2800" dirty="0" smtClean="0">
                <a:solidFill>
                  <a:srgbClr val="FF0000"/>
                </a:solidFill>
              </a:rPr>
              <a:t>! 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err="1" smtClean="0">
                <a:solidFill>
                  <a:srgbClr val="FF0000"/>
                </a:solidFill>
              </a:rPr>
              <a:t>Watch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your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steps</a:t>
            </a:r>
            <a:r>
              <a:rPr lang="it-IT" sz="2800" dirty="0" smtClean="0">
                <a:solidFill>
                  <a:srgbClr val="FF0000"/>
                </a:solidFill>
              </a:rPr>
              <a:t>!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Look </a:t>
            </a:r>
            <a:r>
              <a:rPr lang="it-IT" sz="2800" dirty="0" err="1" smtClean="0">
                <a:solidFill>
                  <a:srgbClr val="FF0000"/>
                </a:solidFill>
              </a:rPr>
              <a:t>to</a:t>
            </a:r>
            <a:r>
              <a:rPr lang="it-IT" sz="2800" dirty="0" smtClean="0">
                <a:solidFill>
                  <a:srgbClr val="FF0000"/>
                </a:solidFill>
              </a:rPr>
              <a:t> the right 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Look </a:t>
            </a:r>
            <a:r>
              <a:rPr lang="it-IT" sz="2800" dirty="0" err="1" smtClean="0">
                <a:solidFill>
                  <a:srgbClr val="FF0000"/>
                </a:solidFill>
              </a:rPr>
              <a:t>to</a:t>
            </a:r>
            <a:r>
              <a:rPr lang="it-IT" sz="2800" dirty="0" smtClean="0">
                <a:solidFill>
                  <a:srgbClr val="FF0000"/>
                </a:solidFill>
              </a:rPr>
              <a:t> the </a:t>
            </a:r>
            <a:r>
              <a:rPr lang="it-IT" sz="2800" dirty="0" err="1" smtClean="0">
                <a:solidFill>
                  <a:srgbClr val="FF0000"/>
                </a:solidFill>
              </a:rPr>
              <a:t>left</a:t>
            </a:r>
            <a:r>
              <a:rPr lang="it-IT" sz="2800" dirty="0" smtClean="0">
                <a:solidFill>
                  <a:srgbClr val="FF0000"/>
                </a:solidFill>
              </a:rPr>
              <a:t>!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Freccia a sinistra 5"/>
          <p:cNvSpPr/>
          <p:nvPr/>
        </p:nvSpPr>
        <p:spPr>
          <a:xfrm>
            <a:off x="7740352" y="5013176"/>
            <a:ext cx="978408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7884368" y="414908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9" name="Picture 3" descr="C:\Documents and Settings\Proprietario\Impostazioni locali\Temporary Internet Files\Content.IE5\ILS70LNY\MM90035671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556792"/>
            <a:ext cx="1296144" cy="1456556"/>
          </a:xfrm>
          <a:prstGeom prst="rect">
            <a:avLst/>
          </a:prstGeom>
          <a:noFill/>
        </p:spPr>
      </p:pic>
      <p:pic>
        <p:nvPicPr>
          <p:cNvPr id="12" name="Picture 5" descr="C:\Documents and Settings\Proprietario\Impostazioni locali\Temporary Internet Files\Content.IE5\BHFH80AZ\MM90004372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69160"/>
            <a:ext cx="1440160" cy="160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8204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>
              <a:solidFill>
                <a:srgbClr val="00B0F0"/>
              </a:solidFill>
              <a:latin typeface="Verdana" pitchFamily="34" charset="0"/>
            </a:endParaRPr>
          </a:p>
          <a:p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If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you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ride the 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bike, put on the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helmet</a:t>
            </a:r>
            <a:endParaRPr lang="it-IT" sz="2400" dirty="0" smtClean="0">
              <a:solidFill>
                <a:srgbClr val="00B0F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400" dirty="0" smtClean="0">
              <a:latin typeface="Verdana" pitchFamily="34" charset="0"/>
            </a:endParaRPr>
          </a:p>
          <a:p>
            <a:endParaRPr lang="it-IT" sz="2400" dirty="0" smtClean="0">
              <a:solidFill>
                <a:srgbClr val="00B0F0"/>
              </a:solidFill>
              <a:latin typeface="Verdana" pitchFamily="34" charset="0"/>
            </a:endParaRPr>
          </a:p>
          <a:p>
            <a:endParaRPr lang="it-IT" sz="2400" dirty="0">
              <a:solidFill>
                <a:srgbClr val="00B0F0"/>
              </a:solidFill>
              <a:latin typeface="Verdana" pitchFamily="34" charset="0"/>
            </a:endParaRPr>
          </a:p>
          <a:p>
            <a:endParaRPr lang="it-IT" sz="2400" dirty="0" smtClean="0">
              <a:solidFill>
                <a:srgbClr val="00B0F0"/>
              </a:solidFill>
              <a:latin typeface="Verdana" pitchFamily="34" charset="0"/>
            </a:endParaRPr>
          </a:p>
          <a:p>
            <a:endParaRPr lang="it-IT" sz="2400" dirty="0">
              <a:solidFill>
                <a:srgbClr val="00B0F0"/>
              </a:solidFill>
              <a:latin typeface="Verdana" pitchFamily="34" charset="0"/>
            </a:endParaRPr>
          </a:p>
          <a:p>
            <a:endParaRPr lang="it-IT" sz="2400" dirty="0" smtClean="0">
              <a:solidFill>
                <a:srgbClr val="00B0F0"/>
              </a:solidFill>
              <a:latin typeface="Verdana" pitchFamily="34" charset="0"/>
            </a:endParaRPr>
          </a:p>
          <a:p>
            <a:endParaRPr lang="it-IT" sz="2400" dirty="0">
              <a:solidFill>
                <a:srgbClr val="00B0F0"/>
              </a:solidFill>
              <a:latin typeface="Verdana" pitchFamily="34" charset="0"/>
            </a:endParaRPr>
          </a:p>
          <a:p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If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you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drive a </a:t>
            </a:r>
            <a:r>
              <a:rPr lang="it-IT" sz="2400" dirty="0" err="1" smtClean="0">
                <a:solidFill>
                  <a:srgbClr val="00B0F0"/>
                </a:solidFill>
                <a:latin typeface="Verdana" pitchFamily="34" charset="0"/>
              </a:rPr>
              <a:t>car</a:t>
            </a:r>
            <a:r>
              <a:rPr lang="it-IT" sz="24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it-IT" dirty="0" smtClean="0">
              <a:latin typeface="Verdana" pitchFamily="34" charset="0"/>
            </a:endParaRPr>
          </a:p>
          <a:p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it-IT" sz="3600" dirty="0" smtClean="0">
                <a:solidFill>
                  <a:srgbClr val="FF0000"/>
                </a:solidFill>
                <a:latin typeface="Verdana" pitchFamily="34" charset="0"/>
              </a:rPr>
              <a:t>Be </a:t>
            </a:r>
            <a:r>
              <a:rPr lang="it-IT" sz="3600" dirty="0" err="1" smtClean="0">
                <a:solidFill>
                  <a:srgbClr val="FF0000"/>
                </a:solidFill>
                <a:latin typeface="Verdana" pitchFamily="34" charset="0"/>
              </a:rPr>
              <a:t>very</a:t>
            </a:r>
            <a:r>
              <a:rPr lang="it-IT" sz="36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  <a:latin typeface="Verdana" pitchFamily="34" charset="0"/>
              </a:rPr>
              <a:t>careful</a:t>
            </a:r>
            <a:r>
              <a:rPr lang="it-IT" sz="3600" dirty="0" smtClean="0">
                <a:solidFill>
                  <a:srgbClr val="FF0000"/>
                </a:solidFill>
                <a:latin typeface="Verdana" pitchFamily="34" charset="0"/>
              </a:rPr>
              <a:t>!!</a:t>
            </a:r>
            <a:endParaRPr lang="it-IT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19797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incrocio 4"/>
          <p:cNvSpPr/>
          <p:nvPr/>
        </p:nvSpPr>
        <p:spPr>
          <a:xfrm>
            <a:off x="2771800" y="1124744"/>
            <a:ext cx="3456384" cy="15841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C:\Documents and Settings\Proprietario\Impostazioni locali\Temporary Internet Files\Content.IE5\BHFH80AZ\MM90039571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448272" cy="2160240"/>
          </a:xfrm>
          <a:prstGeom prst="rect">
            <a:avLst/>
          </a:prstGeom>
          <a:noFill/>
        </p:spPr>
      </p:pic>
      <p:pic>
        <p:nvPicPr>
          <p:cNvPr id="8" name="Picture 6" descr="C:\Documents and Settings\Proprietario\Impostazioni locali\Temporary Internet Files\Content.IE5\8EMVL3KZ\MM90028531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6004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76672"/>
            <a:ext cx="864096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Respect</a:t>
            </a:r>
            <a:r>
              <a:rPr lang="it-IT" sz="3200" dirty="0" smtClean="0">
                <a:solidFill>
                  <a:srgbClr val="FF0000"/>
                </a:solidFill>
              </a:rPr>
              <a:t> the road </a:t>
            </a:r>
            <a:r>
              <a:rPr lang="it-IT" sz="3200" dirty="0" err="1" smtClean="0">
                <a:solidFill>
                  <a:srgbClr val="FF0000"/>
                </a:solidFill>
              </a:rPr>
              <a:t>signs</a:t>
            </a:r>
            <a:r>
              <a:rPr lang="it-IT" sz="3200" dirty="0" smtClean="0">
                <a:solidFill>
                  <a:srgbClr val="FF0000"/>
                </a:solidFill>
              </a:rPr>
              <a:t> and </a:t>
            </a:r>
            <a:r>
              <a:rPr lang="it-IT" sz="3200" dirty="0" err="1" smtClean="0">
                <a:solidFill>
                  <a:srgbClr val="FF0000"/>
                </a:solidFill>
              </a:rPr>
              <a:t>all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indications</a:t>
            </a:r>
            <a:r>
              <a:rPr lang="it-IT" sz="3200" dirty="0" smtClean="0">
                <a:solidFill>
                  <a:srgbClr val="FF0000"/>
                </a:solidFill>
              </a:rPr>
              <a:t>!</a:t>
            </a:r>
          </a:p>
          <a:p>
            <a:endParaRPr lang="it-IT" sz="3600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00B0F0"/>
                </a:solidFill>
              </a:rPr>
              <a:t>First </a:t>
            </a:r>
            <a:r>
              <a:rPr lang="it-IT" sz="3200" dirty="0" err="1" smtClean="0">
                <a:solidFill>
                  <a:srgbClr val="00B0F0"/>
                </a:solidFill>
              </a:rPr>
              <a:t>of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all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consider</a:t>
            </a:r>
            <a:r>
              <a:rPr lang="it-IT" sz="3200" dirty="0" smtClean="0">
                <a:solidFill>
                  <a:srgbClr val="00B0F0"/>
                </a:solidFill>
              </a:rPr>
              <a:t> the </a:t>
            </a:r>
            <a:r>
              <a:rPr lang="it-IT" sz="3200" dirty="0" err="1" smtClean="0">
                <a:solidFill>
                  <a:srgbClr val="00B0F0"/>
                </a:solidFill>
              </a:rPr>
              <a:t>shapes</a:t>
            </a:r>
            <a:r>
              <a:rPr lang="it-IT" sz="3200" dirty="0" smtClean="0">
                <a:solidFill>
                  <a:srgbClr val="00B0F0"/>
                </a:solidFill>
              </a:rPr>
              <a:t>: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002060"/>
                </a:solidFill>
              </a:rPr>
              <a:t>A </a:t>
            </a:r>
            <a:r>
              <a:rPr lang="it-IT" sz="3200" dirty="0" err="1" smtClean="0">
                <a:solidFill>
                  <a:srgbClr val="002060"/>
                </a:solidFill>
              </a:rPr>
              <a:t>triangle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means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danger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r>
              <a:rPr lang="it-IT" sz="3200" dirty="0" smtClean="0">
                <a:solidFill>
                  <a:srgbClr val="002060"/>
                </a:solidFill>
              </a:rPr>
              <a:t>A </a:t>
            </a:r>
            <a:r>
              <a:rPr lang="it-IT" sz="3200" dirty="0" err="1" smtClean="0">
                <a:solidFill>
                  <a:srgbClr val="002060"/>
                </a:solidFill>
              </a:rPr>
              <a:t>circle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is</a:t>
            </a:r>
            <a:r>
              <a:rPr lang="it-IT" sz="3200" dirty="0" smtClean="0">
                <a:solidFill>
                  <a:srgbClr val="002060"/>
                </a:solidFill>
              </a:rPr>
              <a:t> a </a:t>
            </a:r>
            <a:r>
              <a:rPr lang="it-IT" sz="3200" dirty="0" err="1" smtClean="0">
                <a:solidFill>
                  <a:srgbClr val="002060"/>
                </a:solidFill>
              </a:rPr>
              <a:t>prohibition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r>
              <a:rPr lang="it-IT" sz="3200" dirty="0" smtClean="0">
                <a:solidFill>
                  <a:srgbClr val="002060"/>
                </a:solidFill>
              </a:rPr>
              <a:t>A </a:t>
            </a:r>
            <a:r>
              <a:rPr lang="it-IT" sz="3200" dirty="0" err="1" smtClean="0">
                <a:solidFill>
                  <a:srgbClr val="002060"/>
                </a:solidFill>
              </a:rPr>
              <a:t>square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an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indication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</a:p>
          <a:p>
            <a:endParaRPr lang="it-IT" sz="3600" dirty="0">
              <a:solidFill>
                <a:srgbClr val="FF0000"/>
              </a:solidFill>
            </a:endParaRPr>
          </a:p>
          <a:p>
            <a:endParaRPr lang="it-IT" sz="3600" dirty="0" smtClean="0">
              <a:solidFill>
                <a:srgbClr val="FF0000"/>
              </a:solidFill>
            </a:endParaRPr>
          </a:p>
          <a:p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Estrazione 2"/>
          <p:cNvSpPr/>
          <p:nvPr/>
        </p:nvSpPr>
        <p:spPr>
          <a:xfrm>
            <a:off x="5292080" y="2132856"/>
            <a:ext cx="1224136" cy="1152128"/>
          </a:xfrm>
          <a:prstGeom prst="flowChartExtra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5364088" y="5373216"/>
            <a:ext cx="914400" cy="1044696"/>
          </a:xfrm>
          <a:prstGeom prst="flowChartProcess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UK traffic sign 616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1224136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Proprietario\Impostazioni locali\Temporary Internet Files\Content.IE5\7CWDPXJ5\MM90023471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16832"/>
            <a:ext cx="103822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620688"/>
            <a:ext cx="7358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00B0F0"/>
                </a:solidFill>
              </a:rPr>
              <a:t>Now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learn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all</a:t>
            </a:r>
            <a:r>
              <a:rPr lang="it-IT" sz="3200" dirty="0" smtClean="0">
                <a:solidFill>
                  <a:srgbClr val="00B0F0"/>
                </a:solidFill>
              </a:rPr>
              <a:t> the </a:t>
            </a:r>
            <a:r>
              <a:rPr lang="it-IT" sz="3200" dirty="0" err="1" smtClean="0">
                <a:solidFill>
                  <a:srgbClr val="00B0F0"/>
                </a:solidFill>
              </a:rPr>
              <a:t>most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important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signs</a:t>
            </a:r>
            <a:r>
              <a:rPr lang="it-IT" sz="3200" dirty="0" smtClean="0">
                <a:solidFill>
                  <a:srgbClr val="00B0F0"/>
                </a:solidFill>
              </a:rPr>
              <a:t>!!</a:t>
            </a:r>
          </a:p>
          <a:p>
            <a:endParaRPr lang="it-IT" sz="3200" dirty="0">
              <a:solidFill>
                <a:srgbClr val="00B0F0"/>
              </a:solidFill>
            </a:endParaRPr>
          </a:p>
          <a:p>
            <a:r>
              <a:rPr lang="it-IT" sz="3200" dirty="0" smtClean="0">
                <a:solidFill>
                  <a:srgbClr val="00B0F0"/>
                </a:solidFill>
              </a:rPr>
              <a:t>Can </a:t>
            </a:r>
            <a:r>
              <a:rPr lang="it-IT" sz="3200" dirty="0" err="1" smtClean="0">
                <a:solidFill>
                  <a:srgbClr val="00B0F0"/>
                </a:solidFill>
              </a:rPr>
              <a:t>you</a:t>
            </a:r>
            <a:r>
              <a:rPr lang="it-IT" sz="3200" dirty="0" smtClean="0">
                <a:solidFill>
                  <a:srgbClr val="00B0F0"/>
                </a:solidFill>
              </a:rPr>
              <a:t> </a:t>
            </a:r>
            <a:r>
              <a:rPr lang="it-IT" sz="3200" dirty="0" err="1" smtClean="0">
                <a:solidFill>
                  <a:srgbClr val="00B0F0"/>
                </a:solidFill>
              </a:rPr>
              <a:t>understand</a:t>
            </a:r>
            <a:r>
              <a:rPr lang="it-IT" sz="3200" dirty="0" smtClean="0">
                <a:solidFill>
                  <a:srgbClr val="00B0F0"/>
                </a:solidFill>
              </a:rPr>
              <a:t> the </a:t>
            </a:r>
            <a:r>
              <a:rPr lang="it-IT" sz="3200" dirty="0" err="1" smtClean="0">
                <a:solidFill>
                  <a:srgbClr val="00B0F0"/>
                </a:solidFill>
              </a:rPr>
              <a:t>traffic</a:t>
            </a:r>
            <a:r>
              <a:rPr lang="it-IT" sz="3200" dirty="0" smtClean="0">
                <a:solidFill>
                  <a:srgbClr val="00B0F0"/>
                </a:solidFill>
              </a:rPr>
              <a:t> light?</a:t>
            </a:r>
            <a:endParaRPr lang="it-IT" sz="32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66429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con strisce 6"/>
          <p:cNvSpPr/>
          <p:nvPr/>
        </p:nvSpPr>
        <p:spPr>
          <a:xfrm>
            <a:off x="2915816" y="3212976"/>
            <a:ext cx="1440160" cy="628648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con strisce 9"/>
          <p:cNvSpPr/>
          <p:nvPr/>
        </p:nvSpPr>
        <p:spPr>
          <a:xfrm>
            <a:off x="2915816" y="4509120"/>
            <a:ext cx="1440160" cy="628648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con strisce 10"/>
          <p:cNvSpPr/>
          <p:nvPr/>
        </p:nvSpPr>
        <p:spPr>
          <a:xfrm>
            <a:off x="2915816" y="5733256"/>
            <a:ext cx="1440160" cy="628648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004048" y="3356992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STOP!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4725144"/>
            <a:ext cx="233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WAIT, </a:t>
            </a:r>
            <a:r>
              <a:rPr lang="it-IT" dirty="0" smtClean="0"/>
              <a:t> SLOW </a:t>
            </a:r>
            <a:r>
              <a:rPr lang="it-IT" dirty="0" smtClean="0"/>
              <a:t>DOWN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76056" y="58772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GO</a:t>
            </a:r>
            <a:endParaRPr lang="it-IT" dirty="0"/>
          </a:p>
        </p:txBody>
      </p:sp>
      <p:pic>
        <p:nvPicPr>
          <p:cNvPr id="16387" name="Picture 3" descr="C:\Documents and Settings\Proprietario\Impostazioni locali\Temporary Internet Files\Content.IE5\ILS70LNY\MM90028679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237626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8229600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SIGNS OF DANGER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4040188" cy="574675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MUST SLOW DOWN, </a:t>
            </a:r>
          </a:p>
          <a:p>
            <a:r>
              <a:rPr lang="it-I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 STOP</a:t>
            </a:r>
            <a:endParaRPr lang="it-IT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5100638" y="1196752"/>
            <a:ext cx="4043362" cy="864096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rgbClr val="FFFF00"/>
                </a:solidFill>
              </a:rPr>
              <a:t>SLOW DOWN BECAUSE THERE IS NEAR YOU, OR THERE COULD BE:</a:t>
            </a:r>
            <a:endParaRPr lang="it-IT" sz="1800" dirty="0">
              <a:solidFill>
                <a:srgbClr val="FFFF00"/>
              </a:solidFill>
            </a:endParaRPr>
          </a:p>
        </p:txBody>
      </p:sp>
      <p:pic>
        <p:nvPicPr>
          <p:cNvPr id="7" name="Segnaposto contenuto 6" descr="UK traffic sign 562.sv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egnaposto contenuto 13" descr="UK traffic sign 543.sv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UK traffic sign 950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UK traffic sign 771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UK traffic sign 602.sv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0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475656" y="3429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CYCLING LANE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4725144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RAIL CROSSING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07704" y="19888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YOU HAVEN’T THE RIGHT OF WAY</a:t>
            </a:r>
            <a:endParaRPr lang="it-IT" dirty="0"/>
          </a:p>
        </p:txBody>
      </p:sp>
      <p:pic>
        <p:nvPicPr>
          <p:cNvPr id="15" name="Immagine 14" descr="UK traffic sign 544.sv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988840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UK traffic sign 548.sv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212976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1619672" y="5949280"/>
            <a:ext cx="210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TRAFFIC LIGHT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96136" y="227687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PEDESTRIANS CROSSING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24128" y="35730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ANIMALS CROSSING</a:t>
            </a:r>
            <a:endParaRPr lang="it-IT" dirty="0"/>
          </a:p>
        </p:txBody>
      </p:sp>
      <p:pic>
        <p:nvPicPr>
          <p:cNvPr id="20" name="Immagine 19" descr="UK traffic sign 554.2.sv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29309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5796136" y="4797152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POSSIBILE ICE ON THE ROAD</a:t>
            </a:r>
            <a:endParaRPr lang="it-IT" sz="1600" dirty="0"/>
          </a:p>
        </p:txBody>
      </p:sp>
      <p:pic>
        <p:nvPicPr>
          <p:cNvPr id="22" name="Immagine 21" descr="UK traffic sign 556.sv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5445224"/>
            <a:ext cx="12961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5868144" y="602128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UNEVEN ROAD</a:t>
            </a:r>
            <a:endParaRPr lang="it-IT" dirty="0"/>
          </a:p>
        </p:txBody>
      </p:sp>
      <p:pic>
        <p:nvPicPr>
          <p:cNvPr id="24" name="Picture 5" descr="C:\Documents and Settings\Proprietario\Impostazioni locali\Temporary Internet Files\Content.IE5\8EMVL3KZ\MM900297113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0"/>
            <a:ext cx="122413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427168" cy="5834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SIGNS OF PROHIBITION</a:t>
            </a:r>
            <a:endParaRPr lang="it-IT" sz="4000" dirty="0"/>
          </a:p>
        </p:txBody>
      </p:sp>
      <p:pic>
        <p:nvPicPr>
          <p:cNvPr id="3" name="Immagine 2" descr="UK traffic sign 616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224136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UK traffic sign 670V50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UK traffic sign 511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96752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UK traffic sign 617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1224136" cy="13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UK traffic sign 636.sv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01317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UK traffic sign 642.sv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58924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UK traffic sign 622.4.sv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492896"/>
            <a:ext cx="1168524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UK traffic sign 622.1A.sv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3789040"/>
            <a:ext cx="1224136" cy="1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UK traffic sign 613.sv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276872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UK traffic sign 606B.sv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78904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http://upload.wikimedia.org/wikipedia/commons/thumb/5/58/UK_traffic_sign_663.svg/100px-UK_traffic_sign_663.svg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581128"/>
            <a:ext cx="1224136" cy="18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347864" y="1556792"/>
            <a:ext cx="33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THERE IS A LIMIT OF SPEED</a:t>
            </a:r>
            <a:endParaRPr lang="it-IT" dirty="0"/>
          </a:p>
        </p:txBody>
      </p:sp>
      <p:pic>
        <p:nvPicPr>
          <p:cNvPr id="15" name="Immagine 14" descr="UK traffic sign 618.2.sv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3933056"/>
            <a:ext cx="1224136" cy="19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1691680" y="27089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IT’S IMPOSSIBLE TO ENTER BY CAR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475656" y="6021288"/>
            <a:ext cx="16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PARKING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5949280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YOU CAN’T STOP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164288" y="1268760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ACCESS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724128" y="4077072"/>
            <a:ext cx="124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ONE WAY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80112" y="2780928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 LEFT TURN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2751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INDICATIONS</a:t>
            </a:r>
            <a:endParaRPr lang="it-IT" sz="3600" dirty="0"/>
          </a:p>
        </p:txBody>
      </p:sp>
      <p:pic>
        <p:nvPicPr>
          <p:cNvPr id="3" name="Immagine 2" descr="UK traffic sign 601.1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UK traffic sign 801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47664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 PARKING</a:t>
            </a:r>
            <a:endParaRPr lang="it-IT" dirty="0"/>
          </a:p>
        </p:txBody>
      </p:sp>
      <p:pic>
        <p:nvPicPr>
          <p:cNvPr id="6" name="Immagine 5" descr="UK traffic sign 618.4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2961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619672" y="450912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NOW YOU CAN ENTER </a:t>
            </a:r>
          </a:p>
          <a:p>
            <a:r>
              <a:rPr lang="it-IT" dirty="0" smtClean="0"/>
              <a:t>BY CAR</a:t>
            </a:r>
            <a:endParaRPr lang="it-IT" dirty="0"/>
          </a:p>
        </p:txBody>
      </p:sp>
      <p:pic>
        <p:nvPicPr>
          <p:cNvPr id="8" name="Immagine 7" descr="UK traffic sign 2931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0728"/>
            <a:ext cx="14565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940152" y="162880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MOTORWAY ENDS</a:t>
            </a:r>
            <a:endParaRPr lang="it-IT" dirty="0"/>
          </a:p>
        </p:txBody>
      </p:sp>
      <p:pic>
        <p:nvPicPr>
          <p:cNvPr id="10" name="Immagine 9" descr="UK traffic sign 2932.sv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76872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UK traffic sign 2702L.sv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060848"/>
            <a:ext cx="1368152" cy="9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551712" y="30689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ROAD WORKS</a:t>
            </a:r>
          </a:p>
          <a:p>
            <a:r>
              <a:rPr lang="it-IT" dirty="0" smtClean="0"/>
              <a:t>CHANGE DIRECTION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79712" y="21328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YOU ARE NEAR THE HIGHWAY BEGINNING</a:t>
            </a:r>
            <a:endParaRPr lang="it-IT" dirty="0"/>
          </a:p>
        </p:txBody>
      </p:sp>
      <p:pic>
        <p:nvPicPr>
          <p:cNvPr id="15" name="Immagine 14" descr="UK traffic sign 816.sv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71703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5076056" y="4221088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ROAD WITHOUT EXIT</a:t>
            </a:r>
            <a:endParaRPr lang="it-IT" dirty="0"/>
          </a:p>
        </p:txBody>
      </p:sp>
      <p:pic>
        <p:nvPicPr>
          <p:cNvPr id="17" name="Immagine 16" descr="UK traffic sign 962.sv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229200"/>
            <a:ext cx="151216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UK traffic sign 970.sv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085184"/>
            <a:ext cx="151216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UK traffic sign 2205.sv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0"/>
            <a:ext cx="11521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980728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Documents and Settings\Proprietario\Impostazioni locali\Temporary Internet Files\Content.IE5\BHFH80AZ\MM900178313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9825" y="4913785"/>
            <a:ext cx="1584175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REMEMBER! </a:t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3200" i="1" dirty="0" err="1" smtClean="0">
                <a:solidFill>
                  <a:srgbClr val="FF0000"/>
                </a:solidFill>
              </a:rPr>
              <a:t>It</a:t>
            </a:r>
            <a:r>
              <a:rPr lang="it-IT" sz="3200" i="1" dirty="0" smtClean="0">
                <a:solidFill>
                  <a:srgbClr val="FF0000"/>
                </a:solidFill>
              </a:rPr>
              <a:t>’s </a:t>
            </a:r>
            <a:r>
              <a:rPr lang="it-IT" sz="3200" i="1" dirty="0" err="1" smtClean="0">
                <a:solidFill>
                  <a:srgbClr val="FF0000"/>
                </a:solidFill>
              </a:rPr>
              <a:t>not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important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</a:t>
            </a:r>
            <a:r>
              <a:rPr lang="it-IT" sz="3200" i="1" dirty="0" smtClean="0">
                <a:solidFill>
                  <a:srgbClr val="FF0000"/>
                </a:solidFill>
              </a:rPr>
              <a:t> go fast,</a:t>
            </a:r>
            <a:br>
              <a:rPr lang="it-IT" sz="3200" i="1" dirty="0" smtClean="0">
                <a:solidFill>
                  <a:srgbClr val="FF0000"/>
                </a:solidFill>
              </a:rPr>
            </a:br>
            <a:r>
              <a:rPr lang="it-IT" sz="3200" i="1" dirty="0" err="1" smtClean="0">
                <a:solidFill>
                  <a:srgbClr val="FF0000"/>
                </a:solidFill>
              </a:rPr>
              <a:t>it</a:t>
            </a:r>
            <a:r>
              <a:rPr lang="it-IT" sz="3200" i="1" dirty="0" smtClean="0">
                <a:solidFill>
                  <a:srgbClr val="FF0000"/>
                </a:solidFill>
              </a:rPr>
              <a:t>’s </a:t>
            </a:r>
            <a:r>
              <a:rPr lang="it-IT" sz="3200" i="1" dirty="0" err="1" smtClean="0">
                <a:solidFill>
                  <a:srgbClr val="FF0000"/>
                </a:solidFill>
              </a:rPr>
              <a:t>important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arrive</a:t>
            </a:r>
            <a:endParaRPr lang="it-IT" sz="3200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demdem.it/wp-content/uploads/2013/06/lascia-per-str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05149"/>
            <a:ext cx="4695825" cy="3752851"/>
          </a:xfrm>
          <a:prstGeom prst="rect">
            <a:avLst/>
          </a:prstGeom>
          <a:noFill/>
        </p:spPr>
      </p:pic>
      <p:pic>
        <p:nvPicPr>
          <p:cNvPr id="18436" name="Picture 4" descr="http://www.how-to-draw-funny-cartoons.com/image-files/snail-drawings-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229200"/>
            <a:ext cx="1316013" cy="132352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1"/>
            <a:tileRect/>
          </a:gradFill>
        </p:spPr>
      </p:pic>
      <p:sp>
        <p:nvSpPr>
          <p:cNvPr id="5" name="Fumetto 4 4"/>
          <p:cNvSpPr/>
          <p:nvPr/>
        </p:nvSpPr>
        <p:spPr>
          <a:xfrm>
            <a:off x="7055768" y="3140968"/>
            <a:ext cx="2088232" cy="1476744"/>
          </a:xfrm>
          <a:prstGeom prst="cloudCallout">
            <a:avLst>
              <a:gd name="adj1" fmla="val -37175"/>
              <a:gd name="adj2" fmla="val 936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Yes, </a:t>
            </a:r>
            <a:r>
              <a:rPr lang="it-IT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it</a:t>
            </a:r>
            <a:r>
              <a:rPr lang="it-IT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’s </a:t>
            </a:r>
            <a:r>
              <a:rPr lang="it-IT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true</a:t>
            </a:r>
            <a:r>
              <a:rPr lang="it-IT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!</a:t>
            </a:r>
            <a:endParaRPr lang="it-IT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8" name="Picture 6" descr="http://1.bp.blogspot.com/-clgRARh2pBc/VBLjIBSkVTI/AAAAAAAADzs/w_kHbuQVQQw/s1600/bambin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653136"/>
            <a:ext cx="4896544" cy="2204864"/>
          </a:xfrm>
          <a:prstGeom prst="rect">
            <a:avLst/>
          </a:prstGeom>
          <a:noFill/>
        </p:spPr>
      </p:pic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MS900065438[1]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MS900082202[1].mid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442" name="Picture 10" descr="C:\Documents and Settings\Proprietario\Impostazioni locali\Temporary Internet Files\Content.IE5\ILS70LNY\MM910001116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1700808"/>
            <a:ext cx="1952625" cy="1485900"/>
          </a:xfrm>
          <a:prstGeom prst="rect">
            <a:avLst/>
          </a:prstGeom>
          <a:noFill/>
        </p:spPr>
      </p:pic>
      <p:sp>
        <p:nvSpPr>
          <p:cNvPr id="7" name="Esplosione 2 6"/>
          <p:cNvSpPr/>
          <p:nvPr/>
        </p:nvSpPr>
        <p:spPr>
          <a:xfrm>
            <a:off x="0" y="1700808"/>
            <a:ext cx="5148064" cy="3240360"/>
          </a:xfrm>
          <a:prstGeom prst="irregularSeal2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FFFF00"/>
                </a:solidFill>
              </a:rPr>
              <a:t>You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travel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better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if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you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aren</a:t>
            </a:r>
            <a:r>
              <a:rPr lang="it-IT" sz="2800" b="1" dirty="0" smtClean="0">
                <a:solidFill>
                  <a:srgbClr val="FFFF00"/>
                </a:solidFill>
              </a:rPr>
              <a:t>’t alone!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93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205</TotalTime>
  <Words>247</Words>
  <Application>Microsoft Office PowerPoint</Application>
  <PresentationFormat>Presentazione su schermo (4:3)</PresentationFormat>
  <Paragraphs>79</Paragraphs>
  <Slides>10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Galassia</vt:lpstr>
      <vt:lpstr>Diapositiva 1</vt:lpstr>
      <vt:lpstr>Diapositiva 2</vt:lpstr>
      <vt:lpstr>Diapositiva 3</vt:lpstr>
      <vt:lpstr>Diapositiva 4</vt:lpstr>
      <vt:lpstr>Diapositiva 5</vt:lpstr>
      <vt:lpstr>SIGNS OF DANGER</vt:lpstr>
      <vt:lpstr>SIGNS OF PROHIBITION</vt:lpstr>
      <vt:lpstr>INDICATIONS</vt:lpstr>
      <vt:lpstr>REMEMBER!  It’s not important to go fast, it’s important to arrive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user</cp:lastModifiedBy>
  <cp:revision>58</cp:revision>
  <dcterms:created xsi:type="dcterms:W3CDTF">2014-11-12T17:47:46Z</dcterms:created>
  <dcterms:modified xsi:type="dcterms:W3CDTF">2023-03-14T16:46:49Z</dcterms:modified>
</cp:coreProperties>
</file>