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66" r:id="rId5"/>
    <p:sldId id="261" r:id="rId6"/>
    <p:sldId id="272" r:id="rId7"/>
    <p:sldId id="296" r:id="rId8"/>
    <p:sldId id="295" r:id="rId9"/>
    <p:sldId id="297" r:id="rId10"/>
    <p:sldId id="298" r:id="rId11"/>
    <p:sldId id="263" r:id="rId12"/>
    <p:sldId id="262" r:id="rId13"/>
    <p:sldId id="273" r:id="rId14"/>
    <p:sldId id="292" r:id="rId15"/>
    <p:sldId id="276" r:id="rId16"/>
    <p:sldId id="260" r:id="rId17"/>
    <p:sldId id="289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24" autoAdjust="0"/>
  </p:normalViewPr>
  <p:slideViewPr>
    <p:cSldViewPr>
      <p:cViewPr varScale="1">
        <p:scale>
          <a:sx n="56" d="100"/>
          <a:sy n="56" d="100"/>
        </p:scale>
        <p:origin x="1253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17005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1143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0139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4983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0086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7324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4654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903176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183374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28094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302324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649807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573835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9402950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195906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5898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911520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C840F6A-14AD-4208-AC65-6DDFACF2A1BA}" type="datetimeFigureOut">
              <a:rPr lang="it-IT" smtClean="0"/>
              <a:pPr/>
              <a:t>08/02/2025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92EA517-9E4B-46E6-9B27-C50F01FA5B7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01416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57224" y="1500174"/>
            <a:ext cx="8029604" cy="2100276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 err="1" smtClean="0">
                <a:solidFill>
                  <a:srgbClr val="FF0000"/>
                </a:solidFill>
              </a:rPr>
              <a:t>Primary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school</a:t>
            </a:r>
            <a:r>
              <a:rPr lang="it-IT" b="1" dirty="0" smtClean="0">
                <a:solidFill>
                  <a:srgbClr val="FF0000"/>
                </a:solidFill>
              </a:rPr>
              <a:t> “</a:t>
            </a:r>
            <a:r>
              <a:rPr lang="it-IT" b="1" i="1" dirty="0" smtClean="0">
                <a:solidFill>
                  <a:srgbClr val="FF0000"/>
                </a:solidFill>
              </a:rPr>
              <a:t>E. </a:t>
            </a:r>
            <a:r>
              <a:rPr lang="it-IT" b="1" i="1" dirty="0" err="1" smtClean="0">
                <a:solidFill>
                  <a:srgbClr val="FF0000"/>
                </a:solidFill>
              </a:rPr>
              <a:t>Perodi</a:t>
            </a:r>
            <a:r>
              <a:rPr lang="it-IT" b="1" dirty="0" smtClean="0">
                <a:solidFill>
                  <a:srgbClr val="FF0000"/>
                </a:solidFill>
              </a:rPr>
              <a:t>” - Soci</a:t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Classes</a:t>
            </a:r>
            <a:r>
              <a:rPr lang="it-IT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  <a:r>
              <a:rPr lang="it-IT" dirty="0" smtClean="0"/>
              <a:t> </a:t>
            </a:r>
            <a:r>
              <a:rPr lang="it-IT" b="1" i="1" dirty="0"/>
              <a:t>V</a:t>
            </a:r>
            <a:r>
              <a:rPr lang="it-IT" b="1" i="1" dirty="0" smtClean="0"/>
              <a:t> A and V B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>
                <a:solidFill>
                  <a:srgbClr val="FF0000"/>
                </a:solidFill>
              </a:rPr>
              <a:t>S.Y.</a:t>
            </a:r>
            <a:r>
              <a:rPr lang="it-IT" dirty="0" smtClean="0"/>
              <a:t>  </a:t>
            </a:r>
            <a:r>
              <a:rPr lang="it-IT" b="1" i="1" dirty="0" smtClean="0">
                <a:solidFill>
                  <a:schemeClr val="tx2">
                    <a:lumMod val="75000"/>
                  </a:schemeClr>
                </a:solidFill>
              </a:rPr>
              <a:t>2023-2024</a:t>
            </a:r>
            <a:endParaRPr lang="it-IT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643175" y="11663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b="1" dirty="0" smtClean="0"/>
              <a:t>I</a:t>
            </a:r>
            <a:r>
              <a:rPr lang="it-IT" b="1" cap="none" dirty="0" smtClean="0">
                <a:latin typeface="Arial" pitchFamily="34" charset="0"/>
                <a:cs typeface="Arial" pitchFamily="34" charset="0"/>
              </a:rPr>
              <a:t>stituto Comprensivo Statale</a:t>
            </a:r>
            <a:br>
              <a:rPr lang="it-IT" b="1" cap="none" dirty="0" smtClean="0">
                <a:latin typeface="Arial" pitchFamily="34" charset="0"/>
                <a:cs typeface="Arial" pitchFamily="34" charset="0"/>
              </a:rPr>
            </a:br>
            <a:r>
              <a:rPr lang="it-IT" b="1" cap="none" dirty="0" smtClean="0">
                <a:latin typeface="Arial" pitchFamily="34" charset="0"/>
                <a:cs typeface="Arial" pitchFamily="34" charset="0"/>
              </a:rPr>
              <a:t>“XIII Aprile 1944”</a:t>
            </a:r>
            <a:br>
              <a:rPr lang="it-IT" b="1" cap="none" dirty="0" smtClean="0">
                <a:latin typeface="Arial" pitchFamily="34" charset="0"/>
                <a:cs typeface="Arial" pitchFamily="34" charset="0"/>
              </a:rPr>
            </a:br>
            <a:r>
              <a:rPr lang="it-IT" b="1" cap="none" dirty="0" smtClean="0">
                <a:latin typeface="Arial" pitchFamily="34" charset="0"/>
                <a:cs typeface="Arial" pitchFamily="34" charset="0"/>
              </a:rPr>
              <a:t>Via della Repubblica – Soci (AR)</a:t>
            </a:r>
            <a:br>
              <a:rPr lang="it-IT" b="1" cap="none" dirty="0" smtClean="0">
                <a:latin typeface="Arial" pitchFamily="34" charset="0"/>
                <a:cs typeface="Arial" pitchFamily="34" charset="0"/>
              </a:rPr>
            </a:br>
            <a:endParaRPr lang="it-IT" b="1" dirty="0"/>
          </a:p>
        </p:txBody>
      </p:sp>
      <p:pic>
        <p:nvPicPr>
          <p:cNvPr id="37897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87" y="3783663"/>
            <a:ext cx="4143375" cy="15525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3" name="Rettangolo 2"/>
          <p:cNvSpPr/>
          <p:nvPr/>
        </p:nvSpPr>
        <p:spPr>
          <a:xfrm>
            <a:off x="857224" y="5589240"/>
            <a:ext cx="7603208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TEACHERS: Laura Bartolini – Lucia Valenti</a:t>
            </a:r>
            <a:endParaRPr lang="it-IT" dirty="0"/>
          </a:p>
        </p:txBody>
      </p:sp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:\Users\Utente\Downloads\IMG_20240520_08501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9" b="47426"/>
          <a:stretch/>
        </p:blipFill>
        <p:spPr bwMode="auto">
          <a:xfrm>
            <a:off x="899592" y="1132800"/>
            <a:ext cx="7488832" cy="53285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051720" y="174030"/>
            <a:ext cx="3871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QUESTIONS</a:t>
            </a:r>
            <a:endParaRPr lang="it-IT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4218003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C:\Users\Utente\Downloads\IMG_20240520_08501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82" t="51868" r="1282" b="-26943"/>
          <a:stretch/>
        </p:blipFill>
        <p:spPr bwMode="auto">
          <a:xfrm>
            <a:off x="1207347" y="613529"/>
            <a:ext cx="5904656" cy="58846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magine 7" descr="C:\Users\Utente\Downloads\IMG_20240520_08402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477" y="4223995"/>
            <a:ext cx="5700395" cy="22771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tangolo 2"/>
          <p:cNvSpPr/>
          <p:nvPr/>
        </p:nvSpPr>
        <p:spPr>
          <a:xfrm rot="20634963">
            <a:off x="1868892" y="5232939"/>
            <a:ext cx="26408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GAME</a:t>
            </a:r>
            <a:endParaRPr lang="it-IT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C:\Users\Utente\Downloads\IMG_20240513_11470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0"/>
          <a:stretch/>
        </p:blipFill>
        <p:spPr bwMode="auto">
          <a:xfrm>
            <a:off x="179512" y="692696"/>
            <a:ext cx="367240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 descr="C:\Users\Utente\AppData\Local\Temp\7zO4D10B36B\IMG_20240513_11380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5"/>
          <a:stretch/>
        </p:blipFill>
        <p:spPr bwMode="auto">
          <a:xfrm rot="1373812">
            <a:off x="4644008" y="1268760"/>
            <a:ext cx="3384376" cy="50401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ttangolo 8"/>
          <p:cNvSpPr/>
          <p:nvPr/>
        </p:nvSpPr>
        <p:spPr>
          <a:xfrm>
            <a:off x="2411760" y="-80095"/>
            <a:ext cx="5989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Learn</a:t>
            </a:r>
            <a:r>
              <a:rPr lang="it-IT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by </a:t>
            </a:r>
            <a:r>
              <a:rPr lang="it-IT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playing</a:t>
            </a:r>
            <a:r>
              <a:rPr lang="it-IT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!</a:t>
            </a:r>
            <a:endParaRPr lang="it-IT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med" advClick="0" advTm="6000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C:\Users\Utente\AppData\Local\Temp\7zO4D1BCBCC\IMG_20240513_11420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836712"/>
            <a:ext cx="3096344" cy="5017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 descr="C:\Users\Utente\AppData\Local\Temp\7zOCE1CD270\IMG_20240513_11460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83" b="3070"/>
          <a:stretch/>
        </p:blipFill>
        <p:spPr bwMode="auto">
          <a:xfrm rot="20584970">
            <a:off x="1104251" y="455653"/>
            <a:ext cx="3960440" cy="5954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6000"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C:\Users\Utente\AppData\Local\Temp\7zO4D656EED\IMG_20240513_11400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3816424" cy="5832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0146">
            <a:off x="4716016" y="980728"/>
            <a:ext cx="3888432" cy="5184576"/>
          </a:xfrm>
          <a:prstGeom prst="rect">
            <a:avLst/>
          </a:prstGeom>
        </p:spPr>
      </p:pic>
    </p:spTree>
  </p:cSld>
  <p:clrMapOvr>
    <a:masterClrMapping/>
  </p:clrMapOvr>
  <p:transition spd="med" advTm="5000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32656"/>
            <a:ext cx="4392488" cy="585665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7167">
            <a:off x="323528" y="692696"/>
            <a:ext cx="3577326" cy="4769768"/>
          </a:xfrm>
          <a:prstGeom prst="rect">
            <a:avLst/>
          </a:prstGeom>
        </p:spPr>
      </p:pic>
    </p:spTree>
  </p:cSld>
  <p:clrMapOvr>
    <a:masterClrMapping/>
  </p:clrMapOvr>
  <p:transition spd="med" advClick="0" advTm="5000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60648"/>
            <a:ext cx="6599839" cy="6459507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 rot="1360084">
            <a:off x="6489927" y="2089494"/>
            <a:ext cx="2307043" cy="1446550"/>
          </a:xfrm>
          <a:prstGeom prst="rect">
            <a:avLst/>
          </a:prstGeom>
          <a:noFill/>
          <a:ln>
            <a:solidFill>
              <a:schemeClr val="bg1">
                <a:lumMod val="95000"/>
                <a:lumOff val="5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8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TEST</a:t>
            </a:r>
            <a:endParaRPr lang="it-IT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med" advClick="0" advTm="500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 rot="20623134">
            <a:off x="1322559" y="296184"/>
            <a:ext cx="1569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  A</a:t>
            </a:r>
          </a:p>
        </p:txBody>
      </p:sp>
      <p:sp>
        <p:nvSpPr>
          <p:cNvPr id="5" name="Rettangolo 4"/>
          <p:cNvSpPr/>
          <p:nvPr/>
        </p:nvSpPr>
        <p:spPr>
          <a:xfrm rot="1269097">
            <a:off x="5418612" y="535521"/>
            <a:ext cx="314060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V  B</a:t>
            </a:r>
            <a:endParaRPr lang="it-IT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000100" y="1357298"/>
            <a:ext cx="22145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1200" b="1" dirty="0" smtClean="0"/>
              <a:t>ROBERT E. B.</a:t>
            </a:r>
          </a:p>
          <a:p>
            <a:pPr lvl="0"/>
            <a:r>
              <a:rPr lang="it-IT" sz="1200" b="1" dirty="0" smtClean="0"/>
              <a:t>COSIMO </a:t>
            </a:r>
            <a:r>
              <a:rPr lang="it-IT" sz="1200" b="1" dirty="0" err="1" smtClean="0"/>
              <a:t>D.R</a:t>
            </a:r>
            <a:r>
              <a:rPr lang="it-IT" sz="1200" b="1" dirty="0" smtClean="0"/>
              <a:t>.</a:t>
            </a:r>
          </a:p>
          <a:p>
            <a:pPr lvl="0"/>
            <a:r>
              <a:rPr lang="it-IT" sz="1200" b="1" dirty="0" smtClean="0"/>
              <a:t>ARGJEND D.</a:t>
            </a:r>
          </a:p>
          <a:p>
            <a:pPr lvl="0"/>
            <a:r>
              <a:rPr lang="it-IT" sz="1200" b="1" dirty="0" smtClean="0"/>
              <a:t>KEVIN D.</a:t>
            </a:r>
          </a:p>
          <a:p>
            <a:pPr lvl="0"/>
            <a:r>
              <a:rPr lang="it-IT" sz="1200" b="1" dirty="0" smtClean="0"/>
              <a:t>CATERINA F.</a:t>
            </a:r>
          </a:p>
          <a:p>
            <a:pPr lvl="0"/>
            <a:r>
              <a:rPr lang="it-IT" sz="1200" b="1" dirty="0" smtClean="0"/>
              <a:t>AMELA F,</a:t>
            </a:r>
          </a:p>
          <a:p>
            <a:pPr lvl="0"/>
            <a:r>
              <a:rPr lang="it-IT" sz="1200" b="1" dirty="0" smtClean="0"/>
              <a:t>DUCCIO F.</a:t>
            </a:r>
          </a:p>
          <a:p>
            <a:pPr lvl="0"/>
            <a:r>
              <a:rPr lang="it-IT" sz="1200" b="1" dirty="0" smtClean="0"/>
              <a:t>LAPO G.</a:t>
            </a:r>
          </a:p>
          <a:p>
            <a:pPr lvl="0"/>
            <a:r>
              <a:rPr lang="it-IT" sz="1200" b="1" dirty="0" smtClean="0"/>
              <a:t>NICHOLAS M.</a:t>
            </a:r>
          </a:p>
          <a:p>
            <a:pPr lvl="0"/>
            <a:r>
              <a:rPr lang="it-IT" sz="1200" b="1" dirty="0" smtClean="0"/>
              <a:t>STELLA M.</a:t>
            </a:r>
          </a:p>
          <a:p>
            <a:pPr lvl="0"/>
            <a:r>
              <a:rPr lang="it-IT" sz="1200" b="1" dirty="0" smtClean="0"/>
              <a:t>REBECCA N.</a:t>
            </a:r>
          </a:p>
          <a:p>
            <a:pPr lvl="0"/>
            <a:r>
              <a:rPr lang="it-IT" sz="1200" b="1" dirty="0" smtClean="0"/>
              <a:t>AJNURA N.</a:t>
            </a:r>
          </a:p>
          <a:p>
            <a:pPr lvl="0"/>
            <a:r>
              <a:rPr lang="it-IT" sz="1200" b="1" dirty="0" smtClean="0"/>
              <a:t>SAMUELE P.</a:t>
            </a:r>
          </a:p>
          <a:p>
            <a:pPr lvl="0"/>
            <a:r>
              <a:rPr lang="it-IT" sz="1200" b="1" dirty="0" smtClean="0"/>
              <a:t>DENIS D. P.</a:t>
            </a:r>
          </a:p>
          <a:p>
            <a:pPr lvl="0"/>
            <a:r>
              <a:rPr lang="it-IT" sz="1200" b="1" dirty="0" smtClean="0"/>
              <a:t>ANNA S.</a:t>
            </a:r>
          </a:p>
          <a:p>
            <a:pPr lvl="0"/>
            <a:r>
              <a:rPr lang="it-IT" sz="1200" b="1" dirty="0" smtClean="0"/>
              <a:t>MATTIA T.</a:t>
            </a:r>
          </a:p>
          <a:p>
            <a:pPr lvl="0"/>
            <a:r>
              <a:rPr lang="it-IT" sz="1200" b="1" dirty="0" smtClean="0"/>
              <a:t>INAS Z.</a:t>
            </a:r>
          </a:p>
          <a:p>
            <a:pPr lvl="0"/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929322" y="1428736"/>
            <a:ext cx="23574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/>
              <a:t>HELENA B.</a:t>
            </a:r>
          </a:p>
          <a:p>
            <a:r>
              <a:rPr lang="it-IT" sz="1200" b="1" dirty="0" smtClean="0"/>
              <a:t>FRANCESCO C.</a:t>
            </a:r>
          </a:p>
          <a:p>
            <a:r>
              <a:rPr lang="it-IT" sz="1200" b="1" dirty="0" smtClean="0"/>
              <a:t>ADELE C.</a:t>
            </a:r>
          </a:p>
          <a:p>
            <a:r>
              <a:rPr lang="it-IT" sz="1200" b="1" dirty="0" smtClean="0"/>
              <a:t>EMMA D.P.</a:t>
            </a:r>
          </a:p>
          <a:p>
            <a:r>
              <a:rPr lang="it-IT" sz="1200" b="1" dirty="0" smtClean="0"/>
              <a:t>EDOARDO D.</a:t>
            </a:r>
          </a:p>
          <a:p>
            <a:r>
              <a:rPr lang="it-IT" sz="1200" b="1" dirty="0" smtClean="0"/>
              <a:t>ELFAT E.</a:t>
            </a:r>
          </a:p>
          <a:p>
            <a:r>
              <a:rPr lang="it-IT" sz="1200" b="1" dirty="0" smtClean="0"/>
              <a:t>FRANCESCO F.</a:t>
            </a:r>
          </a:p>
          <a:p>
            <a:r>
              <a:rPr lang="it-IT" sz="1200" b="1" dirty="0" smtClean="0"/>
              <a:t>ALESSIO G.</a:t>
            </a:r>
          </a:p>
          <a:p>
            <a:r>
              <a:rPr lang="it-IT" sz="1200" b="1" dirty="0" smtClean="0"/>
              <a:t>ALICE G.</a:t>
            </a:r>
          </a:p>
          <a:p>
            <a:r>
              <a:rPr lang="it-IT" sz="1200" b="1" dirty="0" smtClean="0"/>
              <a:t>ABDUL M.</a:t>
            </a:r>
          </a:p>
          <a:p>
            <a:r>
              <a:rPr lang="it-IT" sz="1200" b="1" dirty="0" smtClean="0"/>
              <a:t>ANDREA M.</a:t>
            </a:r>
          </a:p>
          <a:p>
            <a:r>
              <a:rPr lang="it-IT" sz="1200" b="1" dirty="0" smtClean="0"/>
              <a:t>LORENZO P.</a:t>
            </a:r>
          </a:p>
          <a:p>
            <a:r>
              <a:rPr lang="it-IT" sz="1200" b="1" dirty="0" smtClean="0"/>
              <a:t>DAVID F. P.</a:t>
            </a:r>
          </a:p>
          <a:p>
            <a:r>
              <a:rPr lang="it-IT" sz="1200" b="1" dirty="0" smtClean="0"/>
              <a:t>PEDRO P. D. A.</a:t>
            </a:r>
          </a:p>
          <a:p>
            <a:r>
              <a:rPr lang="it-IT" sz="1200" b="1" dirty="0" smtClean="0"/>
              <a:t>LAMYAE R.</a:t>
            </a:r>
          </a:p>
          <a:p>
            <a:r>
              <a:rPr lang="it-IT" sz="1200" b="1" dirty="0" smtClean="0"/>
              <a:t>CLAUDIO R.</a:t>
            </a:r>
          </a:p>
          <a:p>
            <a:r>
              <a:rPr lang="it-IT" sz="1200" b="1" dirty="0" smtClean="0"/>
              <a:t>DIEGO S.</a:t>
            </a:r>
          </a:p>
          <a:p>
            <a:r>
              <a:rPr lang="it-IT" sz="1200" b="1" dirty="0" smtClean="0"/>
              <a:t>GIULIA V.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5214942" y="4786322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FFFF00"/>
                </a:solidFill>
              </a:rPr>
              <a:t>Teacher</a:t>
            </a:r>
            <a:r>
              <a:rPr lang="it-IT" dirty="0" smtClean="0">
                <a:solidFill>
                  <a:srgbClr val="FFFF00"/>
                </a:solidFill>
              </a:rPr>
              <a:t>: </a:t>
            </a:r>
            <a:r>
              <a:rPr lang="it-IT" b="1" dirty="0" smtClean="0">
                <a:solidFill>
                  <a:srgbClr val="002060"/>
                </a:solidFill>
              </a:rPr>
              <a:t>Laura Bartolini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142976" y="485776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FFFF00"/>
                </a:solidFill>
              </a:rPr>
              <a:t>Teacher</a:t>
            </a:r>
            <a:r>
              <a:rPr lang="it-IT" dirty="0" smtClean="0">
                <a:solidFill>
                  <a:srgbClr val="FFFF00"/>
                </a:solidFill>
              </a:rPr>
              <a:t>: </a:t>
            </a:r>
            <a:r>
              <a:rPr lang="it-IT" b="1" dirty="0" smtClean="0">
                <a:solidFill>
                  <a:srgbClr val="002060"/>
                </a:solidFill>
              </a:rPr>
              <a:t>Lucia Valenti</a:t>
            </a:r>
            <a:endParaRPr lang="it-IT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 advClick="0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5192689" y="5072074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it-IT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8" name="Picture 4" descr="Solar System Images - Free Download on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6" y="0"/>
            <a:ext cx="9121654" cy="751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tangolo 7"/>
          <p:cNvSpPr/>
          <p:nvPr/>
        </p:nvSpPr>
        <p:spPr>
          <a:xfrm>
            <a:off x="1259632" y="692696"/>
            <a:ext cx="74295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5400" b="1" cap="none" spc="0" dirty="0" smtClean="0">
                <a:ln w="38100" cmpd="dbl">
                  <a:solidFill>
                    <a:srgbClr val="00CC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SCIENCE</a:t>
            </a:r>
            <a:r>
              <a:rPr lang="it-IT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- </a:t>
            </a:r>
            <a:r>
              <a:rPr lang="it-IT" sz="5400" b="1" cap="none" spc="0" dirty="0" smtClean="0">
                <a:ln w="381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ENGLISH</a:t>
            </a:r>
            <a:endParaRPr lang="it-IT" sz="5400" b="1" cap="none" spc="0" dirty="0">
              <a:ln w="38100" cmpd="dbl">
                <a:solidFill>
                  <a:srgbClr val="FF0000"/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547664" y="5589240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THE   SOLAR  SYSTEM</a:t>
            </a:r>
            <a:endParaRPr lang="it-IT" sz="3200" dirty="0"/>
          </a:p>
        </p:txBody>
      </p:sp>
    </p:spTree>
  </p:cSld>
  <p:clrMapOvr>
    <a:masterClrMapping/>
  </p:clrMapOvr>
  <p:transition spd="med" advClick="0" advTm="6000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595820"/>
              </p:ext>
            </p:extLst>
          </p:nvPr>
        </p:nvGraphicFramePr>
        <p:xfrm>
          <a:off x="611560" y="197264"/>
          <a:ext cx="8352928" cy="6206968"/>
        </p:xfrm>
        <a:graphic>
          <a:graphicData uri="http://schemas.openxmlformats.org/drawingml/2006/table">
            <a:tbl>
              <a:tblPr/>
              <a:tblGrid>
                <a:gridCol w="2853207"/>
                <a:gridCol w="2133538"/>
                <a:gridCol w="1575401"/>
                <a:gridCol w="1790782"/>
              </a:tblGrid>
              <a:tr h="778237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Calibri"/>
                          <a:cs typeface="Times New Roman"/>
                        </a:rPr>
                        <a:t>C.L.I.L.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100" b="1" dirty="0" smtClean="0">
                          <a:latin typeface="Times New Roman"/>
                          <a:ea typeface="Calibri"/>
                          <a:cs typeface="Times New Roman"/>
                        </a:rPr>
                        <a:t>«THE SOLAR SYSTEM»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PRIMARY SCHOOL OF SOCI - CLASSES </a:t>
                      </a:r>
                      <a:r>
                        <a:rPr lang="en-US" sz="1100" dirty="0" smtClean="0">
                          <a:latin typeface="Times New Roman"/>
                          <a:ea typeface="Calibri"/>
                          <a:cs typeface="Times New Roman"/>
                        </a:rPr>
                        <a:t>VA- VB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SCHOOL YEAR </a:t>
                      </a:r>
                      <a:r>
                        <a:rPr lang="en-US" sz="1100" dirty="0" smtClean="0">
                          <a:latin typeface="Times New Roman"/>
                          <a:ea typeface="Calibri"/>
                          <a:cs typeface="Times New Roman"/>
                        </a:rPr>
                        <a:t>2023- 2024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971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Calibri"/>
                          <a:cs typeface="Times New Roman"/>
                        </a:rPr>
                        <a:t>CONTENT</a:t>
                      </a:r>
                      <a:endParaRPr lang="it-IT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Calibri"/>
                          <a:cs typeface="Times New Roman"/>
                        </a:rPr>
                        <a:t>COGNITION</a:t>
                      </a:r>
                      <a:endParaRPr lang="it-IT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Calibri"/>
                          <a:cs typeface="Times New Roman"/>
                        </a:rPr>
                        <a:t>CULTURE</a:t>
                      </a:r>
                      <a:endParaRPr lang="it-IT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5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Times New Roman"/>
                          <a:ea typeface="Calibri"/>
                          <a:cs typeface="Times New Roman"/>
                        </a:rPr>
                        <a:t>COMMUNICATION</a:t>
                      </a:r>
                      <a:endParaRPr lang="it-IT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8691">
                <a:tc>
                  <a:txBody>
                    <a:bodyPr/>
                    <a:lstStyle/>
                    <a:p>
                      <a:r>
                        <a:rPr lang="it-IT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A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What do you know about space and the solar system? </a:t>
                      </a:r>
                    </a:p>
                    <a:p>
                      <a:pPr marL="285750" lvl="0" indent="-285750" algn="l" defTabSz="4572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A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What is the Sun? </a:t>
                      </a:r>
                    </a:p>
                    <a:p>
                      <a:pPr marL="285750" lvl="0" indent="-285750" algn="l" defTabSz="457200" rtl="0" eaLnBrk="1" latinLnBrk="0" hangingPunct="1">
                        <a:buFont typeface="Wingdings" panose="05000000000000000000" pitchFamily="2" charset="2"/>
                        <a:buChar char="Ø"/>
                      </a:pPr>
                      <a:r>
                        <a:rPr lang="en-A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What is a star? </a:t>
                      </a: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Introduction </a:t>
                      </a: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of some names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Discussion and presentation of the new vocabulary through flashcards games</a:t>
                      </a:r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AU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Students</a:t>
                      </a:r>
                      <a:r>
                        <a:rPr lang="en-AU" sz="140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create and describe cards with the characteristics of the planets and the sun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A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Students describe the main characters and compare their qualities</a:t>
                      </a:r>
                      <a:endParaRPr lang="it-IT" sz="1400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A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Identify the planets and discuss their features, concepts and terms that arise, such as rotation and revolution and orbit.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A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Use comparative</a:t>
                      </a:r>
                      <a:r>
                        <a:rPr lang="en-AU" sz="14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superlative</a:t>
                      </a:r>
                      <a:r>
                        <a:rPr lang="en-AU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lvl="0"/>
                      <a:endParaRPr lang="it-IT" sz="18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Draw </a:t>
                      </a: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 color </a:t>
                      </a:r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cards of the eight planets and of the sun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Play </a:t>
                      </a:r>
                      <a:r>
                        <a:rPr lang="it-IT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14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group</a:t>
                      </a:r>
                      <a:r>
                        <a:rPr lang="it-IT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games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Match words with pictures.  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Speaking: use new words and structures.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it-IT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Final CLIL test.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Use Internet for watching a video: </a:t>
                      </a:r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“The solar system”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Use Internet for finding information </a:t>
                      </a:r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planets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Use a language that is accessible to the class, consider special needs.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Improve their language skills. 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Learn some new words.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lvl="0" indent="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(Science and technology </a:t>
                      </a: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vocabulary)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01295" algn="l"/>
                        </a:tabLst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Videos to learn properly  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01295" algn="l"/>
                        </a:tabLst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Memorize / Remember </a:t>
                      </a:r>
                      <a:r>
                        <a:rPr lang="en-US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items    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01295" algn="l"/>
                        </a:tabLst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Frontal lessons  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01295" algn="l"/>
                        </a:tabLst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Pair work   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457200" rtl="0" eaLnBrk="1" latinLnBrk="0" hangingPunct="1"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  <a:tabLst>
                          <a:tab pos="201295" algn="l"/>
                        </a:tabLst>
                      </a:pPr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Group work</a:t>
                      </a:r>
                      <a:endParaRPr lang="it-IT" sz="1400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955" marR="369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000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C:\Users\Utente\AppData\Local\Temp\7zO425C0F5C\IMG_20240520_08394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352928" cy="6552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4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 rot="19132167">
            <a:off x="-12913" y="2208249"/>
            <a:ext cx="3929090" cy="1107996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it-IT" sz="6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PLANETS</a:t>
            </a:r>
            <a:endParaRPr lang="it-IT" sz="6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4" name="Immagine 3" descr="C:\Users\Utente\AppData\Local\Temp\7zO4259D78E\IMG_20240520_08462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8640"/>
            <a:ext cx="4880697" cy="6336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Click="0" advTm="4000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Utente\AppData\Local\Temp\7zO425CB20E\IMG_20240520_0845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4624"/>
            <a:ext cx="5832648" cy="6669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5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:\Users\Utente\Downloads\IMG_20240520_08475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-17144"/>
            <a:ext cx="5616623" cy="6669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4259258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:\Users\Utente\AppData\Local\Temp\7zO4257B2AD\IMG_20240520_08451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632"/>
            <a:ext cx="5256584" cy="662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8544722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:\Users\Utente\Downloads\IMG_20240520_08444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4680520" cy="6264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7188751"/>
      </p:ext>
    </p:extLst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Sezione">
  <a:themeElements>
    <a:clrScheme name="Sezion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zion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zion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TM02900771[[fn=Sezione]]</Template>
  <TotalTime>818</TotalTime>
  <Words>367</Words>
  <Application>Microsoft Office PowerPoint</Application>
  <PresentationFormat>Presentazione su schermo (4:3)</PresentationFormat>
  <Paragraphs>87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Wingdings</vt:lpstr>
      <vt:lpstr>Wingdings 3</vt:lpstr>
      <vt:lpstr>Sezione</vt:lpstr>
      <vt:lpstr>Primary school “E. Perodi” - Soci Classes: V A and V B S.Y.  2023-2024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school “E. Perodi” - Soci Classes IV A and IV B S.Y. 2017-2018</dc:title>
  <dc:creator>BARTOLINI</dc:creator>
  <cp:lastModifiedBy>Notebook</cp:lastModifiedBy>
  <cp:revision>113</cp:revision>
  <dcterms:created xsi:type="dcterms:W3CDTF">2018-04-25T07:27:08Z</dcterms:created>
  <dcterms:modified xsi:type="dcterms:W3CDTF">2025-02-08T19:21:14Z</dcterms:modified>
</cp:coreProperties>
</file>