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1BD5"/>
    <a:srgbClr val="CA8FF7"/>
    <a:srgbClr val="2FDAF1"/>
    <a:srgbClr val="FF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95" autoAdjust="0"/>
  </p:normalViewPr>
  <p:slideViewPr>
    <p:cSldViewPr>
      <p:cViewPr varScale="1">
        <p:scale>
          <a:sx n="83" d="100"/>
          <a:sy n="83" d="100"/>
        </p:scale>
        <p:origin x="-11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CF8CF-50D3-41CF-A213-CD6218C43BCE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5D7FF-D929-4A20-9416-78A62B51302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MUSICA%20PER%20VDEO%20VARIE\mp3\yellow%20submarine.mp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hOTU8_1Af4" TargetMode="External"/><Relationship Id="rId2" Type="http://schemas.openxmlformats.org/officeDocument/2006/relationships/hyperlink" Target="https://learnenglishteens.britishcouncil.org/vocabulary/a1-a2-vocabulary/colours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691679" y="1196752"/>
            <a:ext cx="608494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Can </a:t>
            </a:r>
            <a:r>
              <a:rPr lang="it-IT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you</a:t>
            </a:r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it-IT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name</a:t>
            </a:r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it-IT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all</a:t>
            </a:r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the </a:t>
            </a:r>
            <a:r>
              <a:rPr lang="it-IT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colours</a:t>
            </a:r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it-IT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in English?</a:t>
            </a:r>
            <a:endParaRPr lang="it-IT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Esplosione 2 4"/>
          <p:cNvSpPr/>
          <p:nvPr/>
        </p:nvSpPr>
        <p:spPr>
          <a:xfrm rot="11614142">
            <a:off x="565824" y="1798790"/>
            <a:ext cx="2267725" cy="1721418"/>
          </a:xfrm>
          <a:prstGeom prst="irregularSeal2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Esplosione 2 6"/>
          <p:cNvSpPr/>
          <p:nvPr/>
        </p:nvSpPr>
        <p:spPr>
          <a:xfrm>
            <a:off x="6372200" y="1916832"/>
            <a:ext cx="1808584" cy="1808584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Esplosione 2 7"/>
          <p:cNvSpPr/>
          <p:nvPr/>
        </p:nvSpPr>
        <p:spPr>
          <a:xfrm>
            <a:off x="7020272" y="3861048"/>
            <a:ext cx="1808584" cy="1808584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splosione 2 8"/>
          <p:cNvSpPr/>
          <p:nvPr/>
        </p:nvSpPr>
        <p:spPr>
          <a:xfrm rot="11614142">
            <a:off x="170288" y="3310958"/>
            <a:ext cx="2267725" cy="1721418"/>
          </a:xfrm>
          <a:prstGeom prst="irregularSeal2">
            <a:avLst/>
          </a:prstGeom>
          <a:solidFill>
            <a:srgbClr val="CA8F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1619672" y="260648"/>
            <a:ext cx="64807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it-IT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 world </a:t>
            </a:r>
            <a:r>
              <a:rPr lang="it-IT" sz="54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of</a:t>
            </a:r>
            <a:r>
              <a:rPr lang="it-IT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it-IT" sz="54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colours</a:t>
            </a:r>
            <a:endParaRPr lang="it-IT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99592" y="5949280"/>
            <a:ext cx="2259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Teacher</a:t>
            </a:r>
            <a:r>
              <a:rPr lang="it-IT" dirty="0" smtClean="0"/>
              <a:t> </a:t>
            </a:r>
            <a:r>
              <a:rPr lang="it-IT" smtClean="0"/>
              <a:t>M.Letizia</a:t>
            </a:r>
            <a:r>
              <a:rPr lang="it-IT" dirty="0" smtClean="0"/>
              <a:t> </a:t>
            </a:r>
            <a:r>
              <a:rPr lang="it-IT" dirty="0" err="1" smtClean="0"/>
              <a:t>Fani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716016" y="5877272"/>
            <a:ext cx="3394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S. Piero in Frassino </a:t>
            </a:r>
            <a:r>
              <a:rPr lang="it-IT" dirty="0" err="1" smtClean="0"/>
              <a:t>Primary</a:t>
            </a:r>
            <a:r>
              <a:rPr lang="it-IT" dirty="0" smtClean="0"/>
              <a:t> </a:t>
            </a:r>
            <a:r>
              <a:rPr lang="it-IT" dirty="0" err="1" smtClean="0"/>
              <a:t>School</a:t>
            </a:r>
            <a:endParaRPr lang="it-IT" dirty="0" smtClean="0"/>
          </a:p>
          <a:p>
            <a:r>
              <a:rPr lang="it-IT" dirty="0" err="1" smtClean="0"/>
              <a:t>Year</a:t>
            </a:r>
            <a:r>
              <a:rPr lang="it-IT" dirty="0" smtClean="0"/>
              <a:t> II</a:t>
            </a:r>
            <a:endParaRPr lang="it-IT" dirty="0"/>
          </a:p>
        </p:txBody>
      </p:sp>
      <p:pic>
        <p:nvPicPr>
          <p:cNvPr id="13" name="yellow submarin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67544" y="6021288"/>
            <a:ext cx="304800" cy="304800"/>
          </a:xfrm>
          <a:prstGeom prst="rect">
            <a:avLst/>
          </a:prstGeom>
        </p:spPr>
      </p:pic>
      <p:sp>
        <p:nvSpPr>
          <p:cNvPr id="14" name="Esplosione 2 13"/>
          <p:cNvSpPr/>
          <p:nvPr/>
        </p:nvSpPr>
        <p:spPr>
          <a:xfrm rot="8429729">
            <a:off x="2605645" y="3929937"/>
            <a:ext cx="1892767" cy="1515614"/>
          </a:xfrm>
          <a:prstGeom prst="irregularSeal2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Esplosione 2 14"/>
          <p:cNvSpPr/>
          <p:nvPr/>
        </p:nvSpPr>
        <p:spPr>
          <a:xfrm rot="15165641">
            <a:off x="4773868" y="3439607"/>
            <a:ext cx="1892767" cy="1515614"/>
          </a:xfrm>
          <a:prstGeom prst="irregularSeal2">
            <a:avLst/>
          </a:prstGeom>
          <a:solidFill>
            <a:srgbClr val="2FD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746481" y="188640"/>
            <a:ext cx="80112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40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Listen</a:t>
            </a:r>
            <a:r>
              <a:rPr lang="it-IT" sz="4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and </a:t>
            </a:r>
            <a:r>
              <a:rPr lang="it-IT" sz="40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repeat</a:t>
            </a:r>
            <a:r>
              <a:rPr lang="it-IT" sz="4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the </a:t>
            </a:r>
            <a:r>
              <a:rPr lang="it-IT" sz="40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colours</a:t>
            </a:r>
            <a:r>
              <a:rPr lang="it-IT" sz="4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’ </a:t>
            </a:r>
            <a:r>
              <a:rPr lang="it-IT" sz="40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names</a:t>
            </a:r>
            <a:endParaRPr lang="it-IT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hlinkClick r:id="rId2" tooltip="British Council games"/>
          </p:cNvPr>
          <p:cNvSpPr/>
          <p:nvPr/>
        </p:nvSpPr>
        <p:spPr>
          <a:xfrm>
            <a:off x="467544" y="476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https://learnenglishteens.britishcouncil.org/vocabulary/a1-a2-vocabulary/colours</a:t>
            </a:r>
            <a:endParaRPr lang="it-IT" dirty="0"/>
          </a:p>
        </p:txBody>
      </p:sp>
      <p:sp>
        <p:nvSpPr>
          <p:cNvPr id="14" name="Rettangolo 13">
            <a:hlinkClick r:id="rId3"/>
          </p:cNvPr>
          <p:cNvSpPr/>
          <p:nvPr/>
        </p:nvSpPr>
        <p:spPr>
          <a:xfrm>
            <a:off x="683568" y="1916832"/>
            <a:ext cx="3155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https://youtu.be/qhOTU8_1Af4</a:t>
            </a:r>
            <a:endParaRPr lang="it-IT" dirty="0"/>
          </a:p>
        </p:txBody>
      </p:sp>
      <p:sp>
        <p:nvSpPr>
          <p:cNvPr id="15" name="Freccia a sinistra 14"/>
          <p:cNvSpPr/>
          <p:nvPr/>
        </p:nvSpPr>
        <p:spPr>
          <a:xfrm>
            <a:off x="5940152" y="548680"/>
            <a:ext cx="2016224" cy="79208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sinistra 15"/>
          <p:cNvSpPr/>
          <p:nvPr/>
        </p:nvSpPr>
        <p:spPr>
          <a:xfrm>
            <a:off x="6012160" y="1844824"/>
            <a:ext cx="2016224" cy="79208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539552" y="3212976"/>
            <a:ext cx="402501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it-IT" sz="54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Remember</a:t>
            </a:r>
            <a:r>
              <a:rPr lang="it-IT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:</a:t>
            </a:r>
          </a:p>
          <a:p>
            <a:r>
              <a:rPr lang="it-IT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Light = chiaro</a:t>
            </a:r>
          </a:p>
          <a:p>
            <a:r>
              <a:rPr lang="it-IT" sz="54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Dark=</a:t>
            </a:r>
            <a:r>
              <a:rPr lang="it-IT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scuro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8" name="Connettore 17"/>
          <p:cNvSpPr/>
          <p:nvPr/>
        </p:nvSpPr>
        <p:spPr>
          <a:xfrm>
            <a:off x="5076056" y="3356992"/>
            <a:ext cx="936104" cy="720080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onnettore 18"/>
          <p:cNvSpPr/>
          <p:nvPr/>
        </p:nvSpPr>
        <p:spPr>
          <a:xfrm>
            <a:off x="5076056" y="4221088"/>
            <a:ext cx="936104" cy="720080"/>
          </a:xfrm>
          <a:prstGeom prst="flowChartConnector">
            <a:avLst/>
          </a:prstGeom>
          <a:solidFill>
            <a:srgbClr val="361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6372200" y="3645024"/>
            <a:ext cx="11058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Light </a:t>
            </a:r>
            <a:r>
              <a:rPr lang="it-IT" dirty="0" err="1" smtClean="0"/>
              <a:t>blue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Blue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Feature Film - Yellow Submarine - Photocall - The Beatles - Lond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98780"/>
            <a:ext cx="4325434" cy="5186470"/>
          </a:xfrm>
          <a:prstGeom prst="rect">
            <a:avLst/>
          </a:prstGeom>
          <a:noFill/>
        </p:spPr>
      </p:pic>
      <p:sp>
        <p:nvSpPr>
          <p:cNvPr id="18" name="Rettangolo 17"/>
          <p:cNvSpPr/>
          <p:nvPr/>
        </p:nvSpPr>
        <p:spPr>
          <a:xfrm>
            <a:off x="179512" y="188640"/>
            <a:ext cx="4572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 the town where I was born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Lived a man who sailed to sea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And he told us of his life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In the land of </a:t>
            </a:r>
            <a:r>
              <a:rPr lang="en-US" dirty="0" smtClean="0">
                <a:solidFill>
                  <a:schemeClr val="bg1"/>
                </a:solidFill>
              </a:rPr>
              <a:t>submarines</a:t>
            </a:r>
          </a:p>
          <a:p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So we sailed on to the sun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'Til</a:t>
            </a:r>
            <a:r>
              <a:rPr lang="en-US" dirty="0">
                <a:solidFill>
                  <a:schemeClr val="bg1"/>
                </a:solidFill>
              </a:rPr>
              <a:t> we found a sea of green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And we lived beneath the waves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In our yellow </a:t>
            </a:r>
            <a:r>
              <a:rPr lang="en-US" dirty="0" smtClean="0">
                <a:solidFill>
                  <a:schemeClr val="bg1"/>
                </a:solidFill>
              </a:rPr>
              <a:t>submarine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We all live in a yellow submarine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Yellow submarine, yellow submarine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We all live in a yellow submarine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Yellow submarine, yellow </a:t>
            </a:r>
            <a:r>
              <a:rPr lang="en-US" dirty="0" smtClean="0">
                <a:solidFill>
                  <a:schemeClr val="bg1"/>
                </a:solidFill>
              </a:rPr>
              <a:t>submarine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And our friends are all aboard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Many more of them live next door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And the band begins to </a:t>
            </a:r>
            <a:r>
              <a:rPr lang="en-US" dirty="0" smtClean="0">
                <a:solidFill>
                  <a:schemeClr val="bg1"/>
                </a:solidFill>
              </a:rPr>
              <a:t>play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We all live in a yellow submarine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Yellow submarine, yellow submarine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We all live in a yellow submarine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Yellow submarine, yellow </a:t>
            </a:r>
            <a:r>
              <a:rPr lang="en-US" dirty="0" smtClean="0">
                <a:solidFill>
                  <a:schemeClr val="bg1"/>
                </a:solidFill>
              </a:rPr>
              <a:t>submarine (…)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745748"/>
            <a:ext cx="2771800" cy="2112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tangolo 18"/>
          <p:cNvSpPr/>
          <p:nvPr/>
        </p:nvSpPr>
        <p:spPr>
          <a:xfrm>
            <a:off x="3203848" y="260648"/>
            <a:ext cx="5774722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66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Yellow </a:t>
            </a:r>
            <a:r>
              <a:rPr lang="it-IT" sz="32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66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S</a:t>
            </a:r>
            <a:r>
              <a:rPr lang="it-IT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66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ubmarine</a:t>
            </a:r>
            <a:r>
              <a:rPr lang="it-IT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66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it-IT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66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by</a:t>
            </a:r>
            <a:r>
              <a:rPr lang="it-IT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66FF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The Beatles</a:t>
            </a:r>
            <a:endParaRPr lang="it-IT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66FF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1" name="Fumetto 2 20"/>
          <p:cNvSpPr/>
          <p:nvPr/>
        </p:nvSpPr>
        <p:spPr>
          <a:xfrm>
            <a:off x="3131840" y="980728"/>
            <a:ext cx="2520280" cy="720080"/>
          </a:xfrm>
          <a:prstGeom prst="wedgeRoundRectCallout">
            <a:avLst>
              <a:gd name="adj1" fmla="val -10251"/>
              <a:gd name="adj2" fmla="val 1196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/>
          <p:cNvSpPr txBox="1"/>
          <p:nvPr/>
        </p:nvSpPr>
        <p:spPr>
          <a:xfrm>
            <a:off x="3203848" y="1124744"/>
            <a:ext cx="2287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Do </a:t>
            </a:r>
            <a:r>
              <a:rPr lang="it-IT" dirty="0" err="1" smtClean="0">
                <a:solidFill>
                  <a:schemeClr val="bg1"/>
                </a:solidFill>
              </a:rPr>
              <a:t>you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like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our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songs</a:t>
            </a:r>
            <a:r>
              <a:rPr lang="it-IT" dirty="0" smtClean="0">
                <a:solidFill>
                  <a:schemeClr val="bg1"/>
                </a:solidFill>
              </a:rPr>
              <a:t>?</a:t>
            </a: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user\Desktop\BeatlesAnimatedYellowSu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628800"/>
            <a:ext cx="7200800" cy="6021288"/>
          </a:xfrm>
          <a:prstGeom prst="rect">
            <a:avLst/>
          </a:prstGeom>
          <a:noFill/>
        </p:spPr>
      </p:pic>
      <p:sp>
        <p:nvSpPr>
          <p:cNvPr id="7" name="Rettangolo 6"/>
          <p:cNvSpPr/>
          <p:nvPr/>
        </p:nvSpPr>
        <p:spPr>
          <a:xfrm>
            <a:off x="251520" y="188640"/>
            <a:ext cx="849694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it-IT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Be </a:t>
            </a:r>
            <a:r>
              <a:rPr lang="it-IT" sz="24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careful</a:t>
            </a:r>
            <a:r>
              <a:rPr lang="it-IT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! </a:t>
            </a:r>
          </a:p>
          <a:p>
            <a:r>
              <a:rPr lang="it-IT" sz="24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Primary</a:t>
            </a:r>
            <a:r>
              <a:rPr lang="it-IT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</a:t>
            </a:r>
            <a:r>
              <a:rPr lang="it-IT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c</a:t>
            </a:r>
            <a:r>
              <a:rPr lang="it-IT" sz="24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olours</a:t>
            </a:r>
            <a:r>
              <a:rPr lang="it-IT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can </a:t>
            </a:r>
            <a:r>
              <a:rPr lang="it-IT" sz="24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be</a:t>
            </a:r>
            <a:r>
              <a:rPr lang="it-IT" sz="2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 </a:t>
            </a:r>
            <a:r>
              <a:rPr lang="it-IT" sz="2400" b="1" cap="none" spc="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mixed</a:t>
            </a:r>
            <a:endParaRPr lang="it-IT" sz="2400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  <a:p>
            <a:r>
              <a:rPr lang="it-IT" sz="24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t</a:t>
            </a:r>
            <a:r>
              <a:rPr lang="it-IT" sz="2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o</a:t>
            </a:r>
            <a:r>
              <a:rPr lang="it-IT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it-IT" sz="2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form</a:t>
            </a:r>
            <a:r>
              <a:rPr lang="it-IT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it-IT" sz="2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secondary</a:t>
            </a:r>
            <a:r>
              <a:rPr lang="it-IT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it-IT" sz="2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ones</a:t>
            </a:r>
            <a:r>
              <a:rPr lang="it-IT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. Can </a:t>
            </a:r>
            <a:r>
              <a:rPr lang="it-IT" sz="2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you</a:t>
            </a:r>
            <a:r>
              <a:rPr lang="it-IT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solve </a:t>
            </a:r>
            <a:r>
              <a:rPr lang="it-IT" sz="2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these</a:t>
            </a:r>
            <a:r>
              <a:rPr lang="it-IT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?</a:t>
            </a:r>
            <a:endParaRPr lang="it-IT" sz="2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8" name="Esplosione 2 7"/>
          <p:cNvSpPr/>
          <p:nvPr/>
        </p:nvSpPr>
        <p:spPr>
          <a:xfrm>
            <a:off x="251520" y="1772816"/>
            <a:ext cx="1512168" cy="1080120"/>
          </a:xfrm>
          <a:prstGeom prst="irregularSeal2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1835696" y="1988840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+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0" name="Esplosione 2 9"/>
          <p:cNvSpPr/>
          <p:nvPr/>
        </p:nvSpPr>
        <p:spPr>
          <a:xfrm>
            <a:off x="2339752" y="1772816"/>
            <a:ext cx="1368152" cy="1080120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3707904" y="1916832"/>
            <a:ext cx="1007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= ?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2" name="Esplosione 2 11"/>
          <p:cNvSpPr/>
          <p:nvPr/>
        </p:nvSpPr>
        <p:spPr>
          <a:xfrm>
            <a:off x="251520" y="2924944"/>
            <a:ext cx="1512168" cy="1080120"/>
          </a:xfrm>
          <a:prstGeom prst="irregularSeal2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1835696" y="3068960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+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4" name="Esplosione 2 13"/>
          <p:cNvSpPr/>
          <p:nvPr/>
        </p:nvSpPr>
        <p:spPr>
          <a:xfrm>
            <a:off x="2267744" y="2924944"/>
            <a:ext cx="1512168" cy="1080120"/>
          </a:xfrm>
          <a:prstGeom prst="irregularSeal2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3707904" y="3068960"/>
            <a:ext cx="1007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= ?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6" name="Esplosione 2 15"/>
          <p:cNvSpPr/>
          <p:nvPr/>
        </p:nvSpPr>
        <p:spPr>
          <a:xfrm>
            <a:off x="323528" y="4149080"/>
            <a:ext cx="1368152" cy="1080120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1763688" y="4221088"/>
            <a:ext cx="4573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+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8" name="Esplosione 2 17"/>
          <p:cNvSpPr/>
          <p:nvPr/>
        </p:nvSpPr>
        <p:spPr>
          <a:xfrm>
            <a:off x="2195736" y="4149080"/>
            <a:ext cx="1512168" cy="1080120"/>
          </a:xfrm>
          <a:prstGeom prst="irregularSeal2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3707904" y="4221088"/>
            <a:ext cx="1007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= ?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0" name="Esplosione 2 19"/>
          <p:cNvSpPr/>
          <p:nvPr/>
        </p:nvSpPr>
        <p:spPr>
          <a:xfrm>
            <a:off x="251520" y="5229200"/>
            <a:ext cx="1368152" cy="1080120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plosione 2 20"/>
          <p:cNvSpPr/>
          <p:nvPr/>
        </p:nvSpPr>
        <p:spPr>
          <a:xfrm>
            <a:off x="2051720" y="5301208"/>
            <a:ext cx="1368152" cy="1080120"/>
          </a:xfrm>
          <a:prstGeom prst="irregularSeal2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ttangolo 21"/>
          <p:cNvSpPr/>
          <p:nvPr/>
        </p:nvSpPr>
        <p:spPr>
          <a:xfrm>
            <a:off x="1619672" y="5301208"/>
            <a:ext cx="4573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+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3491880" y="5301208"/>
            <a:ext cx="1007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= ?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4" name="Esplosione 2 23"/>
          <p:cNvSpPr/>
          <p:nvPr/>
        </p:nvSpPr>
        <p:spPr>
          <a:xfrm>
            <a:off x="5004048" y="1412776"/>
            <a:ext cx="1080120" cy="792088"/>
          </a:xfrm>
          <a:prstGeom prst="irregularSeal2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6084168" y="1412776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+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6" name="Esplosione 2 25"/>
          <p:cNvSpPr/>
          <p:nvPr/>
        </p:nvSpPr>
        <p:spPr>
          <a:xfrm>
            <a:off x="6588224" y="1412776"/>
            <a:ext cx="1080120" cy="792088"/>
          </a:xfrm>
          <a:prstGeom prst="irregularSeal2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/>
          <p:cNvSpPr/>
          <p:nvPr/>
        </p:nvSpPr>
        <p:spPr>
          <a:xfrm>
            <a:off x="7740352" y="1412776"/>
            <a:ext cx="1007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= ?</a:t>
            </a:r>
            <a:endParaRPr lang="it-IT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rt Tools Vectors &amp; Illustrations for Free Download | Freepi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764704"/>
            <a:ext cx="5864665" cy="5012135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611560" y="1412776"/>
            <a:ext cx="92474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Brush</a:t>
            </a:r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Pencil</a:t>
            </a:r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Crayons</a:t>
            </a:r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Felt</a:t>
            </a:r>
            <a:r>
              <a:rPr lang="it-IT" dirty="0" smtClean="0"/>
              <a:t> </a:t>
            </a:r>
            <a:r>
              <a:rPr lang="it-IT" dirty="0" err="1" smtClean="0"/>
              <a:t>tips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51520" y="260648"/>
            <a:ext cx="32290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To</a:t>
            </a:r>
            <a:r>
              <a:rPr lang="it-IT" dirty="0" smtClean="0"/>
              <a:t> do a sketch = fare uno schizzo</a:t>
            </a:r>
          </a:p>
          <a:p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draw</a:t>
            </a:r>
            <a:r>
              <a:rPr lang="it-IT" dirty="0" smtClean="0"/>
              <a:t> = disegnare</a:t>
            </a:r>
          </a:p>
          <a:p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paint</a:t>
            </a:r>
            <a:r>
              <a:rPr lang="it-IT" dirty="0" smtClean="0"/>
              <a:t> = dipingere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51520" y="4725144"/>
            <a:ext cx="20971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What</a:t>
            </a:r>
            <a:r>
              <a:rPr lang="it-IT" dirty="0" smtClean="0"/>
              <a:t>’s the </a:t>
            </a:r>
            <a:r>
              <a:rPr lang="it-IT" dirty="0" err="1" smtClean="0"/>
              <a:t>difference</a:t>
            </a:r>
            <a:r>
              <a:rPr lang="it-IT" dirty="0" smtClean="0"/>
              <a:t> </a:t>
            </a:r>
            <a:r>
              <a:rPr lang="it-IT" dirty="0" err="1" smtClean="0"/>
              <a:t>between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PORTRAIT</a:t>
            </a:r>
          </a:p>
          <a:p>
            <a:r>
              <a:rPr lang="it-IT" dirty="0"/>
              <a:t>a</a:t>
            </a:r>
            <a:r>
              <a:rPr lang="it-IT" dirty="0" smtClean="0"/>
              <a:t>nd </a:t>
            </a:r>
          </a:p>
          <a:p>
            <a:r>
              <a:rPr lang="it-IT" dirty="0" smtClean="0"/>
              <a:t>SELF PORTRAIT?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95536" y="404664"/>
            <a:ext cx="3744416" cy="737391"/>
          </a:xfrm>
          <a:prstGeom prst="rect">
            <a:avLst/>
          </a:prstGeom>
          <a:solidFill>
            <a:srgbClr val="F8F9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100" b="0" i="0" u="none" strike="noStrike" cap="none" normalizeH="0" baseline="0" dirty="0" err="1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This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it-IT" sz="2100" b="0" i="0" u="none" strike="noStrike" cap="none" normalizeH="0" baseline="0" dirty="0" err="1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is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 a </a:t>
            </a:r>
            <a:r>
              <a:rPr kumimoji="0" lang="it-IT" sz="2100" b="0" i="0" u="none" strike="noStrike" cap="none" normalizeH="0" baseline="0" dirty="0" err="1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painter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's </a:t>
            </a:r>
            <a:r>
              <a:rPr kumimoji="0" lang="it-IT" sz="2100" b="0" i="0" u="none" strike="noStrike" cap="none" normalizeH="0" baseline="0" dirty="0" err="1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canvas</a:t>
            </a:r>
            <a:r>
              <a:rPr lang="it-IT" sz="2100" dirty="0">
                <a:solidFill>
                  <a:srgbClr val="1F1F1F"/>
                </a:solidFill>
                <a:latin typeface="inherit"/>
                <a:cs typeface="Arial" pitchFamily="34" charset="0"/>
              </a:rPr>
              <a:t>:</a:t>
            </a:r>
            <a:endParaRPr kumimoji="0" lang="it-IT" sz="2100" b="0" i="0" u="none" strike="noStrike" cap="none" normalizeH="0" baseline="0" dirty="0" smtClean="0">
              <a:ln>
                <a:noFill/>
              </a:ln>
              <a:solidFill>
                <a:srgbClr val="1F1F1F"/>
              </a:solidFill>
              <a:effectLst/>
              <a:latin typeface="inheri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100" dirty="0" err="1">
                <a:solidFill>
                  <a:srgbClr val="1F1F1F"/>
                </a:solidFill>
                <a:latin typeface="inherit"/>
                <a:cs typeface="Arial" pitchFamily="34" charset="0"/>
              </a:rPr>
              <a:t>h</a:t>
            </a:r>
            <a:r>
              <a:rPr lang="it-IT" sz="2100" smtClean="0">
                <a:solidFill>
                  <a:srgbClr val="1F1F1F"/>
                </a:solidFill>
                <a:latin typeface="inherit"/>
                <a:cs typeface="Arial" pitchFamily="34" charset="0"/>
              </a:rPr>
              <a:t>e</a:t>
            </a:r>
            <a:r>
              <a:rPr lang="it-IT" sz="2100" dirty="0" smtClean="0">
                <a:solidFill>
                  <a:srgbClr val="1F1F1F"/>
                </a:solidFill>
                <a:latin typeface="inherit"/>
                <a:cs typeface="Arial" pitchFamily="34" charset="0"/>
              </a:rPr>
              <a:t> </a:t>
            </a:r>
            <a:r>
              <a:rPr lang="it-IT" sz="2100" dirty="0" err="1" smtClean="0">
                <a:solidFill>
                  <a:srgbClr val="1F1F1F"/>
                </a:solidFill>
                <a:latin typeface="inherit"/>
                <a:cs typeface="Arial" pitchFamily="34" charset="0"/>
              </a:rPr>
              <a:t>has</a:t>
            </a:r>
            <a:r>
              <a:rPr lang="it-IT" sz="2100" dirty="0" smtClean="0">
                <a:solidFill>
                  <a:srgbClr val="1F1F1F"/>
                </a:solidFill>
                <a:latin typeface="inherit"/>
                <a:cs typeface="Arial" pitchFamily="34" charset="0"/>
              </a:rPr>
              <a:t> </a:t>
            </a:r>
            <a:r>
              <a:rPr lang="it-IT" sz="2100" dirty="0" err="1" smtClean="0">
                <a:solidFill>
                  <a:srgbClr val="1F1F1F"/>
                </a:solidFill>
                <a:latin typeface="inherit"/>
                <a:cs typeface="Arial" pitchFamily="34" charset="0"/>
              </a:rPr>
              <a:t>got</a:t>
            </a:r>
            <a:r>
              <a:rPr lang="it-IT" sz="2100" dirty="0" smtClean="0">
                <a:solidFill>
                  <a:srgbClr val="1F1F1F"/>
                </a:solidFill>
                <a:latin typeface="inherit"/>
                <a:cs typeface="Arial" pitchFamily="34" charset="0"/>
              </a:rPr>
              <a:t> </a:t>
            </a:r>
            <a:r>
              <a:rPr lang="it-IT" sz="2100" dirty="0" err="1" smtClean="0">
                <a:solidFill>
                  <a:srgbClr val="1F1F1F"/>
                </a:solidFill>
                <a:latin typeface="inherit"/>
                <a:cs typeface="Arial" pitchFamily="34" charset="0"/>
              </a:rPr>
              <a:t>many</a:t>
            </a:r>
            <a:r>
              <a:rPr lang="it-IT" sz="2100" dirty="0" smtClean="0">
                <a:solidFill>
                  <a:srgbClr val="1F1F1F"/>
                </a:solidFill>
                <a:latin typeface="inherit"/>
                <a:cs typeface="Arial" pitchFamily="34" charset="0"/>
              </a:rPr>
              <a:t> </a:t>
            </a:r>
            <a:r>
              <a:rPr lang="it-IT" sz="2100" dirty="0" err="1" smtClean="0">
                <a:solidFill>
                  <a:srgbClr val="1F1F1F"/>
                </a:solidFill>
                <a:latin typeface="inherit"/>
                <a:cs typeface="Arial" pitchFamily="34" charset="0"/>
              </a:rPr>
              <a:t>paints</a:t>
            </a:r>
            <a:endParaRPr lang="it-IT" sz="2100" dirty="0" smtClean="0">
              <a:solidFill>
                <a:srgbClr val="1F1F1F"/>
              </a:solidFill>
              <a:latin typeface="inheri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ccia a destra 9"/>
          <p:cNvSpPr/>
          <p:nvPr/>
        </p:nvSpPr>
        <p:spPr>
          <a:xfrm>
            <a:off x="4283968" y="692696"/>
            <a:ext cx="12961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485" name="Picture 5" descr="C:\Users\user\Desktop\5208_300x300_tn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0"/>
            <a:ext cx="3419872" cy="3645024"/>
          </a:xfrm>
          <a:prstGeom prst="rect">
            <a:avLst/>
          </a:prstGeom>
          <a:noFill/>
        </p:spPr>
      </p:pic>
      <p:pic>
        <p:nvPicPr>
          <p:cNvPr id="20487" name="Picture 7" descr="http://t3.gstatic.com/licensed-image?q=tbn:ANd9GcTH28hhOwzmZuyoIj93Z9yBvdLQL3yUVTJzNvsrZyuP7a_lL4lwqOnPCPyHQKMOg2t068JGbeVD8PFOUn_h4D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5508104" cy="3600400"/>
          </a:xfrm>
          <a:prstGeom prst="rect">
            <a:avLst/>
          </a:prstGeom>
          <a:noFill/>
        </p:spPr>
      </p:pic>
      <p:sp>
        <p:nvSpPr>
          <p:cNvPr id="12" name="CasellaDiTesto 11"/>
          <p:cNvSpPr txBox="1"/>
          <p:nvPr/>
        </p:nvSpPr>
        <p:spPr>
          <a:xfrm>
            <a:off x="323528" y="5589240"/>
            <a:ext cx="4585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</a:rPr>
              <a:t>An </a:t>
            </a:r>
            <a:r>
              <a:rPr lang="it-IT" sz="2400" dirty="0" err="1" smtClean="0">
                <a:solidFill>
                  <a:schemeClr val="bg1"/>
                </a:solidFill>
              </a:rPr>
              <a:t>artist</a:t>
            </a:r>
            <a:r>
              <a:rPr lang="it-IT" sz="2400" dirty="0" smtClean="0">
                <a:solidFill>
                  <a:schemeClr val="bg1"/>
                </a:solidFill>
              </a:rPr>
              <a:t> can </a:t>
            </a:r>
            <a:r>
              <a:rPr lang="it-IT" sz="2400" dirty="0" err="1" smtClean="0">
                <a:solidFill>
                  <a:schemeClr val="bg1"/>
                </a:solidFill>
              </a:rPr>
              <a:t>also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</a:rPr>
              <a:t>use</a:t>
            </a:r>
            <a:r>
              <a:rPr lang="it-IT" sz="2400" dirty="0" smtClean="0">
                <a:solidFill>
                  <a:schemeClr val="bg1"/>
                </a:solidFill>
              </a:rPr>
              <a:t> water </a:t>
            </a:r>
            <a:r>
              <a:rPr lang="it-IT" sz="2400" dirty="0" err="1" smtClean="0">
                <a:solidFill>
                  <a:schemeClr val="bg1"/>
                </a:solidFill>
              </a:rPr>
              <a:t>colours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13" name="Freccia a destra 12"/>
          <p:cNvSpPr/>
          <p:nvPr/>
        </p:nvSpPr>
        <p:spPr>
          <a:xfrm>
            <a:off x="539552" y="6165304"/>
            <a:ext cx="1296144" cy="288032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489" name="Picture 9" descr="Camel Water Colour Cakes ( 12 shades 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789040"/>
            <a:ext cx="2438569" cy="2852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8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499797" y="260648"/>
            <a:ext cx="437972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it-IT" sz="40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Well</a:t>
            </a:r>
            <a:r>
              <a:rPr lang="it-IT" sz="4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it-IT" sz="40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done</a:t>
            </a:r>
            <a:r>
              <a:rPr lang="it-IT" sz="4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!</a:t>
            </a:r>
          </a:p>
          <a:p>
            <a:pPr algn="ctr"/>
            <a:r>
              <a:rPr lang="it-IT" sz="40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You</a:t>
            </a:r>
            <a:r>
              <a:rPr lang="it-IT" sz="4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are </a:t>
            </a:r>
            <a:r>
              <a:rPr lang="it-IT" sz="40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true</a:t>
            </a:r>
            <a:r>
              <a:rPr lang="it-IT" sz="4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it-IT" sz="40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artists</a:t>
            </a:r>
            <a:r>
              <a:rPr lang="it-IT" sz="4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!</a:t>
            </a:r>
            <a:endParaRPr lang="it-IT" sz="40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18434" name="Picture 2" descr="C:\Users\user\Desktop\0174b3a9bc75c127506d3d581b9bfed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872"/>
            <a:ext cx="7503761" cy="4581128"/>
          </a:xfrm>
          <a:prstGeom prst="rect">
            <a:avLst/>
          </a:prstGeom>
          <a:noFill/>
        </p:spPr>
      </p:pic>
      <p:sp>
        <p:nvSpPr>
          <p:cNvPr id="9" name="Freccia a destra 8"/>
          <p:cNvSpPr/>
          <p:nvPr/>
        </p:nvSpPr>
        <p:spPr>
          <a:xfrm>
            <a:off x="5652120" y="620688"/>
            <a:ext cx="2808312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157</Words>
  <Application>Microsoft Office PowerPoint</Application>
  <PresentationFormat>Presentazione su schermo (4:3)</PresentationFormat>
  <Paragraphs>60</Paragraphs>
  <Slides>8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user</cp:lastModifiedBy>
  <cp:revision>18</cp:revision>
  <dcterms:created xsi:type="dcterms:W3CDTF">2025-02-08T13:59:33Z</dcterms:created>
  <dcterms:modified xsi:type="dcterms:W3CDTF">2025-02-08T15:52:24Z</dcterms:modified>
</cp:coreProperties>
</file>