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3" r:id="rId16"/>
    <p:sldId id="274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FFF66"/>
    <a:srgbClr val="EDEEB0"/>
    <a:srgbClr val="663300"/>
    <a:srgbClr val="996633"/>
    <a:srgbClr val="EEFDA1"/>
    <a:srgbClr val="F8FAA4"/>
    <a:srgbClr val="B5DFE9"/>
    <a:srgbClr val="00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621" autoAdjust="0"/>
    <p:restoredTop sz="94563" autoAdjust="0"/>
  </p:normalViewPr>
  <p:slideViewPr>
    <p:cSldViewPr>
      <p:cViewPr>
        <p:scale>
          <a:sx n="94" d="100"/>
          <a:sy n="94" d="100"/>
        </p:scale>
        <p:origin x="-72" y="17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56B3EC-387D-49D8-A410-4850CDEC1250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0936CE-A6CA-49A4-A704-643F4F56D454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CB12C8-B2FC-4220-AA6B-318832A71C59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E581EB-A21A-438A-BD2E-608186B286B3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9B65DA-6D12-4C03-92B2-117C07AEE3BA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9D2B76-41BA-4AA0-A05C-ACADCDBDEE55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2423C8-A313-4DC9-8882-FB389053440A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FAD6F6-F5E9-4EE2-81E7-CF70023A2B5C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1BD684-44B3-461F-B335-96B24B7AD8DB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7A936F-9F26-4C35-941C-3752B84665B2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B29E8B-B9F6-45D5-B10E-8C180B5C1BB8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51D6C4C-1D65-40AE-9D4E-1B95A5B10251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google.co.uk/imgres?imgurl=http://dclips.fundraw.com/thumbdir/pie_cherry.jpg&amp;imgrefurl=http://www.fundraw.com/clipart/categories/Cooking_And_Food/Cake_And_Baked_Goods/00000020&amp;h=94&amp;w=94&amp;sz=7&amp;hl=en&amp;start=1&amp;um=1&amp;tbnid=iIEbLm2Ship7FM:&amp;tbnh=80&amp;tbnw=80&amp;prev=/images?q=cherry+pie+clip+art&amp;svnum=10&amp;um=1&amp;hl=en&amp;rlz=1T4ADBF_en-GBGB233GB233&amp;sa=N" TargetMode="External"/><Relationship Id="rId13" Type="http://schemas.openxmlformats.org/officeDocument/2006/relationships/image" Target="../media/image15.jpeg"/><Relationship Id="rId18" Type="http://schemas.openxmlformats.org/officeDocument/2006/relationships/hyperlink" Target="http://images.google.co.uk/imgres?imgurl=http://www.clipartandcrafts.com/clipart/themes/party/thumbs/ice-cream-cone-th.gif&amp;imgrefurl=http://www.clipartandcrafts.com/clipart/themes/party/index.htm&amp;h=125&amp;w=71&amp;sz=3&amp;hl=en&amp;start=21&amp;um=1&amp;tbnid=yeAGL_54ivu4TM:&amp;tbnh=90&amp;tbnw=51&amp;prev=/images?q=ice-cream+cone+clip+art&amp;start=20&amp;ndsp=20&amp;svnum=10&amp;um=1&amp;hl=en&amp;rlz=1T4ADBF_en-GBGB233GB233&amp;sa=N" TargetMode="External"/><Relationship Id="rId3" Type="http://schemas.openxmlformats.org/officeDocument/2006/relationships/image" Target="../media/image1.png"/><Relationship Id="rId21" Type="http://schemas.openxmlformats.org/officeDocument/2006/relationships/image" Target="../media/image19.jpeg"/><Relationship Id="rId7" Type="http://schemas.openxmlformats.org/officeDocument/2006/relationships/image" Target="../media/image12.jpeg"/><Relationship Id="rId12" Type="http://schemas.openxmlformats.org/officeDocument/2006/relationships/hyperlink" Target="http://images.google.co.uk/imgres?imgurl=http://www.pcc-web.com/depts/ict/schKS4Year10/coursework/Clipart3%20salami.bmp&amp;imgrefurl=http://www.pcc-web.com/depts/ict/SchKS3Year10.asp&amp;h=96&amp;w=150&amp;sz=16&amp;hl=en&amp;start=3&amp;um=1&amp;tbnid=FJVcy3bMcV5MzM:&amp;tbnh=61&amp;tbnw=96&amp;prev=/images?q=salami+clip+art&amp;svnum=10&amp;um=1&amp;hl=en&amp;rlz=1T4ADBF_en-GBGB233GB233&amp;sa=N" TargetMode="External"/><Relationship Id="rId17" Type="http://schemas.openxmlformats.org/officeDocument/2006/relationships/image" Target="../media/image17.jpeg"/><Relationship Id="rId2" Type="http://schemas.openxmlformats.org/officeDocument/2006/relationships/slideLayout" Target="../slideLayouts/slideLayout2.xml"/><Relationship Id="rId16" Type="http://schemas.openxmlformats.org/officeDocument/2006/relationships/hyperlink" Target="http://images.google.co.uk/imgres?imgurl=http://www.designedtoat.com/clipart/food6.gif&amp;imgrefurl=http://www.designedtoat.com/food.htm&amp;h=98&amp;w=117&amp;sz=7&amp;hl=en&amp;start=7&amp;um=1&amp;tbnid=tb3mkVAePgg-OM:&amp;tbnh=74&amp;tbnw=88&amp;prev=/images?q=swiss+cheese+clip+art&amp;svnum=10&amp;um=1&amp;hl=en&amp;rlz=1T4ADBF_en-GBGB233GB233&amp;sa=N" TargetMode="External"/><Relationship Id="rId20" Type="http://schemas.openxmlformats.org/officeDocument/2006/relationships/hyperlink" Target="http://www.fotosearch.com/comp/ART/ART168/EAT024.jpg" TargetMode="External"/><Relationship Id="rId1" Type="http://schemas.openxmlformats.org/officeDocument/2006/relationships/audio" Target="../media/audio3.wav"/><Relationship Id="rId6" Type="http://schemas.openxmlformats.org/officeDocument/2006/relationships/hyperlink" Target="http://images.google.co.uk/imgres?imgurl=http://leighhouse.typepad.com/photos/uncategorized/sausage35.jpg&amp;imgrefurl=http://leighhouse.typepad.com/blog/media_mix/index.html&amp;h=383&amp;w=493&amp;sz=15&amp;hl=en&amp;start=11&amp;um=1&amp;tbnid=3w4xGoEF_mKScM:&amp;tbnh=101&amp;tbnw=130&amp;prev=/images?q=sausage+clip+art&amp;svnum=10&amp;um=1&amp;hl=en&amp;rlz=1T4ADBF_en-GBGB233GB233&amp;sa=N" TargetMode="External"/><Relationship Id="rId11" Type="http://schemas.openxmlformats.org/officeDocument/2006/relationships/image" Target="../media/image14.jpeg"/><Relationship Id="rId24" Type="http://schemas.openxmlformats.org/officeDocument/2006/relationships/image" Target="../media/image20.jpeg"/><Relationship Id="rId5" Type="http://schemas.openxmlformats.org/officeDocument/2006/relationships/image" Target="../media/image11.jpeg"/><Relationship Id="rId15" Type="http://schemas.openxmlformats.org/officeDocument/2006/relationships/image" Target="../media/image16.jpeg"/><Relationship Id="rId23" Type="http://schemas.openxmlformats.org/officeDocument/2006/relationships/hyperlink" Target="http://images.google.co.uk/imgres?imgurl=http://dclips.fundraw.com/zobo500dir/watermelon_simple.jpg&amp;imgrefurl=http://www.fundraw.com/clipart/clip-art/00002637/Watermelon-Slice/&amp;h=397&amp;w=500&amp;sz=44&amp;hl=en&amp;start=6&amp;um=1&amp;tbnid=YgOCEYI0EnxzWM:&amp;tbnh=103&amp;tbnw=130&amp;prev=/images?q=water+melon+clip+art&amp;svnum=10&amp;um=1&amp;hl=en&amp;rlz=1T4ADBF_en-GBGB233GB233&amp;sa=N" TargetMode="External"/><Relationship Id="rId10" Type="http://schemas.openxmlformats.org/officeDocument/2006/relationships/hyperlink" Target="http://images.google.co.uk/imgres?imgurl=http://67.15.62.77/_gallery/_TN/0269-0609-0421-4829_TN.jpg&amp;imgrefurl=http://www.acclaimimages.com/search_terms/swirl.html&amp;h=100&amp;w=67&amp;sz=3&amp;hl=en&amp;start=4&amp;um=1&amp;tbnid=t0dQm3Eh9aZgWM:&amp;tbnh=82&amp;tbnw=55&amp;prev=/images?q=lollipop+clip+art&amp;svnum=10&amp;um=1&amp;hl=en&amp;rlz=1T4ADBF_en-GBGB233GB233&amp;sa=N" TargetMode="External"/><Relationship Id="rId19" Type="http://schemas.openxmlformats.org/officeDocument/2006/relationships/image" Target="../media/image18.jpeg"/><Relationship Id="rId4" Type="http://schemas.openxmlformats.org/officeDocument/2006/relationships/hyperlink" Target="http://images.google.co.uk/imgres?imgurl=http://www.lakeshorelearning.com/resource/graphics/clip_cupcake.jpg&amp;imgrefurl=http://www.lakeshorelearning.com/resource/clipart/holidaysmac.tem&amp;h=70&amp;w=70&amp;sz=4&amp;hl=en&amp;start=4&amp;um=1&amp;tbnid=RiJEVtduDZTbjM:&amp;tbnh=68&amp;tbnw=68&amp;prev=/images?q=cup+cake+clip+art&amp;svnum=10&amp;um=1&amp;hl=en&amp;rlz=1T4ADBF_en-GBGB233GB233&amp;sa=N" TargetMode="External"/><Relationship Id="rId9" Type="http://schemas.openxmlformats.org/officeDocument/2006/relationships/image" Target="../media/image13.jpeg"/><Relationship Id="rId14" Type="http://schemas.openxmlformats.org/officeDocument/2006/relationships/hyperlink" Target="http://clipartmountain.com/clip3/pickle12.gif" TargetMode="External"/><Relationship Id="rId22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3.wav"/><Relationship Id="rId6" Type="http://schemas.openxmlformats.org/officeDocument/2006/relationships/image" Target="../media/image2.png"/><Relationship Id="rId5" Type="http://schemas.openxmlformats.org/officeDocument/2006/relationships/image" Target="../media/image21.jpeg"/><Relationship Id="rId4" Type="http://schemas.openxmlformats.org/officeDocument/2006/relationships/hyperlink" Target="http://www.buy-clip-art.com/store_files/store_images/Clipart/Nature/Leafs/tn_hostas_leaf.gif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4.wav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26.png"/><Relationship Id="rId2" Type="http://schemas.openxmlformats.org/officeDocument/2006/relationships/audio" Target="../media/audio5.wav"/><Relationship Id="rId1" Type="http://schemas.openxmlformats.org/officeDocument/2006/relationships/audio" Target="file:///C:\Documents%20and%20Settings\Lorraine%20Webster\Local%20Settings\Temporary%20Internet%20Files\Content.IE5\NTXB6YFU\MSj04310680000%5b1%5d.wav" TargetMode="External"/><Relationship Id="rId6" Type="http://schemas.openxmlformats.org/officeDocument/2006/relationships/image" Target="../media/image25.gif"/><Relationship Id="rId5" Type="http://schemas.openxmlformats.org/officeDocument/2006/relationships/image" Target="../media/image2.png"/><Relationship Id="rId4" Type="http://schemas.openxmlformats.org/officeDocument/2006/relationships/image" Target="../media/image24.gi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://clipart.nicubunu.ro/svg/fruits/orange.svg" TargetMode="External"/><Relationship Id="rId3" Type="http://schemas.openxmlformats.org/officeDocument/2006/relationships/image" Target="../media/image6.jpeg"/><Relationship Id="rId7" Type="http://schemas.openxmlformats.org/officeDocument/2006/relationships/image" Target="../media/image9.jpeg"/><Relationship Id="rId2" Type="http://schemas.openxmlformats.org/officeDocument/2006/relationships/hyperlink" Target="http://images.google.co.uk/imgres?imgurl=http://www.bigapplecloggers.com/images/apple_logo_MS_Clip.gif&amp;imgrefurl=http://www.bigapplecloggers.com/&amp;h=364&amp;w=341&amp;sz=4&amp;hl=en&amp;start=1&amp;um=1&amp;tbnid=rSd76EBBqgI_jM:&amp;tbnh=121&amp;tbnw=113&amp;prev=/images?q=apple+clip&amp;svnum=10&amp;um=1&amp;hl=en&amp;rlz=1T4ADBF_en-GBGB233GB233&amp;sa=N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clipart.nicubunu.ro/png/fruits/strawberry.svg.png" TargetMode="External"/><Relationship Id="rId5" Type="http://schemas.openxmlformats.org/officeDocument/2006/relationships/image" Target="../media/image8.jpeg"/><Relationship Id="rId4" Type="http://schemas.openxmlformats.org/officeDocument/2006/relationships/image" Target="../media/image7.png"/><Relationship Id="rId9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2.wav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3.wav"/><Relationship Id="rId6" Type="http://schemas.openxmlformats.org/officeDocument/2006/relationships/image" Target="../media/image6.jpeg"/><Relationship Id="rId5" Type="http://schemas.openxmlformats.org/officeDocument/2006/relationships/hyperlink" Target="http://images.google.co.uk/imgres?imgurl=http://www.bigapplecloggers.com/images/apple_logo_MS_Clip.gif&amp;imgrefurl=http://www.bigapplecloggers.com/&amp;h=364&amp;w=341&amp;sz=4&amp;hl=en&amp;start=1&amp;um=1&amp;tbnid=rSd76EBBqgI_jM:&amp;tbnh=121&amp;tbnw=113&amp;prev=/images?q=apple+clip&amp;svnum=10&amp;um=1&amp;hl=en&amp;rlz=1T4ADBF_en-GBGB233GB233&amp;sa=N" TargetMode="Externa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3.wav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4.xml"/><Relationship Id="rId1" Type="http://schemas.openxmlformats.org/officeDocument/2006/relationships/audio" Target="../media/audio3.wav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3.wav"/><Relationship Id="rId6" Type="http://schemas.openxmlformats.org/officeDocument/2006/relationships/image" Target="../media/image2.png"/><Relationship Id="rId5" Type="http://schemas.openxmlformats.org/officeDocument/2006/relationships/image" Target="../media/image9.jpeg"/><Relationship Id="rId4" Type="http://schemas.openxmlformats.org/officeDocument/2006/relationships/hyperlink" Target="http://clipart.nicubunu.ro/png/fruits/strawberry.svg.png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clipart.nicubunu.ro/svg/fruits/orange.svg" TargetMode="Externa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3.wav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371600" y="836613"/>
            <a:ext cx="7772400" cy="1470025"/>
          </a:xfrm>
        </p:spPr>
        <p:txBody>
          <a:bodyPr/>
          <a:lstStyle/>
          <a:p>
            <a:pPr eaLnBrk="1" hangingPunct="1"/>
            <a:r>
              <a:rPr lang="en-GB" dirty="0" smtClean="0">
                <a:latin typeface="Comic Sans MS" pitchFamily="66" charset="0"/>
              </a:rPr>
              <a:t>The Very Hungry Caterpillar</a:t>
            </a:r>
            <a:r>
              <a:rPr lang="en-GB" dirty="0" smtClean="0"/>
              <a:t>.</a:t>
            </a:r>
            <a:endParaRPr lang="en-US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79512" y="5085184"/>
            <a:ext cx="3240360" cy="699864"/>
          </a:xfrm>
        </p:spPr>
        <p:txBody>
          <a:bodyPr/>
          <a:lstStyle/>
          <a:p>
            <a:pPr eaLnBrk="1" hangingPunct="1"/>
            <a:r>
              <a:rPr lang="en-GB" dirty="0" smtClean="0">
                <a:latin typeface="Comic Sans MS" pitchFamily="66" charset="0"/>
              </a:rPr>
              <a:t>By Eric Carle </a:t>
            </a:r>
            <a:endParaRPr lang="en-US" dirty="0" smtClean="0">
              <a:latin typeface="Comic Sans MS" pitchFamily="66" charset="0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4438" y="2133600"/>
            <a:ext cx="4211637" cy="2997200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5" name="CasellaDiTesto 4"/>
          <p:cNvSpPr txBox="1"/>
          <p:nvPr/>
        </p:nvSpPr>
        <p:spPr>
          <a:xfrm>
            <a:off x="5868144" y="6237312"/>
            <a:ext cx="2569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err="1" smtClean="0"/>
              <a:t>Teacher</a:t>
            </a:r>
            <a:r>
              <a:rPr lang="it-IT" dirty="0" smtClean="0"/>
              <a:t>: </a:t>
            </a:r>
            <a:r>
              <a:rPr lang="it-IT" dirty="0" err="1" smtClean="0"/>
              <a:t>M.Letizia</a:t>
            </a:r>
            <a:r>
              <a:rPr lang="it-IT" dirty="0" smtClean="0"/>
              <a:t> </a:t>
            </a:r>
            <a:r>
              <a:rPr lang="it-IT" dirty="0" err="1" smtClean="0"/>
              <a:t>Fani</a:t>
            </a:r>
            <a:endParaRPr lang="it-IT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>
            <a:alpha val="47058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36" name="Picture 2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8538" y="4437063"/>
            <a:ext cx="2951162" cy="211296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  <p:pic>
        <p:nvPicPr>
          <p:cNvPr id="13333" name="Picture 21" descr="clip_cupcake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7088" y="5516563"/>
            <a:ext cx="1079500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31" name="Picture 19" descr="sausage35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524750" y="4149725"/>
            <a:ext cx="1238250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9" name="Picture 17" descr="pie_cherry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364163" y="4005263"/>
            <a:ext cx="11525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7" name="Picture 15" descr="0269-0609-0421-4829_TN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0" y="2276475"/>
            <a:ext cx="965200" cy="143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5" name="Picture 13" descr="Clipart3%2520salami">
            <a:hlinkClick r:id="rId12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50825" y="4076700"/>
            <a:ext cx="1655763" cy="105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1" name="Picture 9" descr="pickle12">
            <a:hlinkClick r:id="rId14"/>
          </p:cNvPr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011863" y="1700213"/>
            <a:ext cx="1512887" cy="1370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3" name="Picture 11" descr="food6">
            <a:hlinkClick r:id="rId16"/>
          </p:cNvPr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7596188" y="2133600"/>
            <a:ext cx="1368425" cy="115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9" name="Picture 7" descr="ice-cream-cone-th">
            <a:hlinkClick r:id="rId18"/>
          </p:cNvPr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3203575" y="1700213"/>
            <a:ext cx="898525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5" descr="EAT024">
            <a:hlinkClick r:id="rId20"/>
          </p:cNvPr>
          <p:cNvPicPr>
            <a:picLocks noChangeAspect="1" noChangeArrowheads="1"/>
          </p:cNvPicPr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1042988" y="1773238"/>
            <a:ext cx="1657350" cy="160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2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404813"/>
            <a:ext cx="8229600" cy="1143000"/>
          </a:xfrm>
        </p:spPr>
        <p:txBody>
          <a:bodyPr/>
          <a:lstStyle/>
          <a:p>
            <a:pPr eaLnBrk="1" hangingPunct="1"/>
            <a:r>
              <a:rPr lang="en-GB" smtClean="0"/>
              <a:t>On Saturday he ate through…..</a:t>
            </a:r>
            <a:endParaRPr lang="en-US" smtClean="0"/>
          </a:p>
        </p:txBody>
      </p:sp>
      <p:sp>
        <p:nvSpPr>
          <p:cNvPr id="13338" name="Text Box 26"/>
          <p:cNvSpPr txBox="1">
            <a:spLocks noChangeArrowheads="1"/>
          </p:cNvSpPr>
          <p:nvPr/>
        </p:nvSpPr>
        <p:spPr bwMode="auto">
          <a:xfrm>
            <a:off x="5435600" y="5229225"/>
            <a:ext cx="36004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>
                <a:latin typeface="Comic Sans MS" pitchFamily="66" charset="0"/>
              </a:rPr>
              <a:t>That night he had stomach-ache!</a:t>
            </a:r>
            <a:endParaRPr lang="en-US" sz="2400">
              <a:latin typeface="Comic Sans MS" pitchFamily="66" charset="0"/>
            </a:endParaRPr>
          </a:p>
        </p:txBody>
      </p:sp>
      <p:sp>
        <p:nvSpPr>
          <p:cNvPr id="13339" name="AutoShape 27"/>
          <p:cNvSpPr>
            <a:spLocks noChangeArrowheads="1"/>
          </p:cNvSpPr>
          <p:nvPr/>
        </p:nvSpPr>
        <p:spPr bwMode="auto">
          <a:xfrm>
            <a:off x="3851275" y="1989138"/>
            <a:ext cx="2014538" cy="1295400"/>
          </a:xfrm>
          <a:prstGeom prst="cloudCallout">
            <a:avLst>
              <a:gd name="adj1" fmla="val -28389"/>
              <a:gd name="adj2" fmla="val 148815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s-ES"/>
          </a:p>
        </p:txBody>
      </p:sp>
      <p:sp>
        <p:nvSpPr>
          <p:cNvPr id="13340" name="Text Box 28"/>
          <p:cNvSpPr txBox="1">
            <a:spLocks noChangeArrowheads="1"/>
          </p:cNvSpPr>
          <p:nvPr/>
        </p:nvSpPr>
        <p:spPr bwMode="auto">
          <a:xfrm>
            <a:off x="4284663" y="2420938"/>
            <a:ext cx="2305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latin typeface="Comic Sans MS" pitchFamily="66" charset="0"/>
              </a:rPr>
              <a:t>I’m ill!</a:t>
            </a:r>
            <a:endParaRPr lang="en-US">
              <a:latin typeface="Comic Sans MS" pitchFamily="66" charset="0"/>
            </a:endParaRPr>
          </a:p>
        </p:txBody>
      </p:sp>
      <p:pic>
        <p:nvPicPr>
          <p:cNvPr id="13344" name="MSSN1954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MSSN00542A0000[1].wav"/>
          </p:nvPr>
        </p:nvPicPr>
        <p:blipFill>
          <a:blip r:embed="rId22" cstate="print"/>
          <a:srcRect/>
          <a:stretch>
            <a:fillRect/>
          </a:stretch>
        </p:blipFill>
        <p:spPr bwMode="auto">
          <a:xfrm>
            <a:off x="8316913" y="33337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35" name="Picture 23" descr="watermelon_simple">
            <a:hlinkClick r:id="rId23"/>
          </p:cNvPr>
          <p:cNvPicPr>
            <a:picLocks noChangeAspect="1" noChangeArrowheads="1"/>
          </p:cNvPicPr>
          <p:nvPr/>
        </p:nvPicPr>
        <p:blipFill>
          <a:blip r:embed="rId24" cstate="print"/>
          <a:srcRect/>
          <a:stretch>
            <a:fillRect/>
          </a:stretch>
        </p:blipFill>
        <p:spPr bwMode="auto">
          <a:xfrm>
            <a:off x="6300788" y="3284538"/>
            <a:ext cx="123825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1000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" fill="hold"/>
                                        <p:tgtEl>
                                          <p:spTgt spid="1334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1000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1000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" dur="1000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7" presetID="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1000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2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3" dur="1000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7" presetID="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1000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00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2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3" dur="1000"/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/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47" presetID="2" presetClass="exit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1000"/>
                                        <p:tgtEl>
                                          <p:spTgt spid="13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1000"/>
                                        <p:tgtEl>
                                          <p:spTgt spid="13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52" presetID="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3" dur="1000"/>
                                        <p:tgtEl>
                                          <p:spTgt spid="133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1000"/>
                                        <p:tgtEl>
                                          <p:spTgt spid="13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5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2000" fill="hold"/>
                                        <p:tgtEl>
                                          <p:spTgt spid="133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2000" fill="hold"/>
                                        <p:tgtEl>
                                          <p:spTgt spid="13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62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64" dur="1000"/>
                                        <p:tgtEl>
                                          <p:spTgt spid="13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66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68" dur="2000"/>
                                        <p:tgtEl>
                                          <p:spTgt spid="13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1" dur="2000"/>
                                        <p:tgtEl>
                                          <p:spTgt spid="13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2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344"/>
                </p:tgtEl>
              </p:cMediaNode>
            </p:audio>
          </p:childTnLst>
        </p:cTn>
      </p:par>
    </p:tnLst>
    <p:bldLst>
      <p:bldP spid="13338" grpId="0"/>
      <p:bldP spid="13339" grpId="0" animBg="1"/>
      <p:bldP spid="1334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>
            <a:alpha val="52156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5" name="Cloud"/>
          <p:cNvSpPr>
            <a:spLocks noChangeAspect="1" noEditPoints="1" noChangeArrowheads="1"/>
          </p:cNvSpPr>
          <p:nvPr/>
        </p:nvSpPr>
        <p:spPr bwMode="auto">
          <a:xfrm>
            <a:off x="6400800" y="260350"/>
            <a:ext cx="2743200" cy="1838325"/>
          </a:xfrm>
          <a:custGeom>
            <a:avLst/>
            <a:gdLst>
              <a:gd name="T0" fmla="*/ 8509 w 21600"/>
              <a:gd name="T1" fmla="*/ 919163 h 21600"/>
              <a:gd name="T2" fmla="*/ 1371600 w 21600"/>
              <a:gd name="T3" fmla="*/ 1836368 h 21600"/>
              <a:gd name="T4" fmla="*/ 2740914 w 21600"/>
              <a:gd name="T5" fmla="*/ 919163 h 21600"/>
              <a:gd name="T6" fmla="*/ 1371600 w 21600"/>
              <a:gd name="T7" fmla="*/ 105108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5013325"/>
            <a:ext cx="8229600" cy="1143000"/>
          </a:xfrm>
        </p:spPr>
        <p:txBody>
          <a:bodyPr/>
          <a:lstStyle/>
          <a:p>
            <a:pPr algn="l" eaLnBrk="1" hangingPunct="1"/>
            <a:r>
              <a:rPr lang="en-GB" sz="4000" smtClean="0">
                <a:latin typeface="Comic Sans MS" pitchFamily="66" charset="0"/>
              </a:rPr>
              <a:t>The next day was Sunday again. The caterpillar ate through one nice green leaf, and after that he felt much better.</a:t>
            </a:r>
            <a:endParaRPr lang="en-US" sz="4000" smtClean="0">
              <a:latin typeface="Comic Sans MS" pitchFamily="66" charset="0"/>
            </a:endParaRPr>
          </a:p>
        </p:txBody>
      </p:sp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3350" y="2708275"/>
            <a:ext cx="2160588" cy="15367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  <p:pic>
        <p:nvPicPr>
          <p:cNvPr id="14342" name="Picture 6" descr="tn_hostas_leaf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81475" y="1700213"/>
            <a:ext cx="2119313" cy="2119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3" name="MSSN1954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MSSN00542A0000[1].wav"/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388350" y="620713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4" name="Cloud"/>
          <p:cNvSpPr>
            <a:spLocks noChangeAspect="1" noEditPoints="1" noChangeArrowheads="1"/>
          </p:cNvSpPr>
          <p:nvPr/>
        </p:nvSpPr>
        <p:spPr bwMode="auto">
          <a:xfrm>
            <a:off x="179388" y="260350"/>
            <a:ext cx="2743200" cy="1838325"/>
          </a:xfrm>
          <a:custGeom>
            <a:avLst/>
            <a:gdLst>
              <a:gd name="T0" fmla="*/ 8509 w 21600"/>
              <a:gd name="T1" fmla="*/ 919163 h 21600"/>
              <a:gd name="T2" fmla="*/ 1371600 w 21600"/>
              <a:gd name="T3" fmla="*/ 1836368 h 21600"/>
              <a:gd name="T4" fmla="*/ 2740914 w 21600"/>
              <a:gd name="T5" fmla="*/ 919163 h 21600"/>
              <a:gd name="T6" fmla="*/ 1371600 w 21600"/>
              <a:gd name="T7" fmla="*/ 105108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it-IT"/>
          </a:p>
        </p:txBody>
      </p:sp>
      <p:pic>
        <p:nvPicPr>
          <p:cNvPr id="2" name="Picture 10" descr="sflow1s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885113" y="3429000"/>
            <a:ext cx="7905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8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20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2359" fill="hold"/>
                                        <p:tgtEl>
                                          <p:spTgt spid="1434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3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343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73" name="Cloud"/>
          <p:cNvSpPr>
            <a:spLocks noChangeAspect="1" noEditPoints="1" noChangeArrowheads="1"/>
          </p:cNvSpPr>
          <p:nvPr/>
        </p:nvSpPr>
        <p:spPr bwMode="auto">
          <a:xfrm>
            <a:off x="5364163" y="404813"/>
            <a:ext cx="2743200" cy="1838325"/>
          </a:xfrm>
          <a:custGeom>
            <a:avLst/>
            <a:gdLst>
              <a:gd name="T0" fmla="*/ 8509 w 21600"/>
              <a:gd name="T1" fmla="*/ 919163 h 21600"/>
              <a:gd name="T2" fmla="*/ 1371600 w 21600"/>
              <a:gd name="T3" fmla="*/ 1836368 h 21600"/>
              <a:gd name="T4" fmla="*/ 2740914 w 21600"/>
              <a:gd name="T5" fmla="*/ 919163 h 21600"/>
              <a:gd name="T6" fmla="*/ 1371600 w 21600"/>
              <a:gd name="T7" fmla="*/ 105108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15372" name="Cloud"/>
          <p:cNvSpPr>
            <a:spLocks noChangeAspect="1" noEditPoints="1" noChangeArrowheads="1"/>
          </p:cNvSpPr>
          <p:nvPr/>
        </p:nvSpPr>
        <p:spPr bwMode="auto">
          <a:xfrm>
            <a:off x="179388" y="260350"/>
            <a:ext cx="2743200" cy="1838325"/>
          </a:xfrm>
          <a:custGeom>
            <a:avLst/>
            <a:gdLst>
              <a:gd name="T0" fmla="*/ 8509 w 21600"/>
              <a:gd name="T1" fmla="*/ 919163 h 21600"/>
              <a:gd name="T2" fmla="*/ 1371600 w 21600"/>
              <a:gd name="T3" fmla="*/ 1836368 h 21600"/>
              <a:gd name="T4" fmla="*/ 2740914 w 21600"/>
              <a:gd name="T5" fmla="*/ 919163 h 21600"/>
              <a:gd name="T6" fmla="*/ 1371600 w 21600"/>
              <a:gd name="T7" fmla="*/ 105108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476250"/>
            <a:ext cx="8229600" cy="1143000"/>
          </a:xfrm>
        </p:spPr>
        <p:txBody>
          <a:bodyPr/>
          <a:lstStyle/>
          <a:p>
            <a:pPr eaLnBrk="1" hangingPunct="1"/>
            <a:r>
              <a:rPr lang="en-GB" sz="4000" smtClean="0">
                <a:latin typeface="Comic Sans MS" pitchFamily="66" charset="0"/>
              </a:rPr>
              <a:t>Now he wasn’t hungry anymore- and he wasn’t a little caterpillar any more.</a:t>
            </a:r>
            <a:endParaRPr lang="en-US" sz="4000" smtClean="0">
              <a:latin typeface="Comic Sans MS" pitchFamily="66" charset="0"/>
            </a:endParaRPr>
          </a:p>
        </p:txBody>
      </p:sp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6375" y="2889250"/>
            <a:ext cx="6192838" cy="396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395288" y="5516563"/>
            <a:ext cx="8280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He was a big, fat caterpillar.</a:t>
            </a:r>
            <a:r>
              <a:rPr lang="en-GB" sz="5400">
                <a:latin typeface="Comic Sans MS" pitchFamily="66" charset="0"/>
              </a:rPr>
              <a:t> </a:t>
            </a:r>
            <a:endParaRPr lang="en-US" sz="5400">
              <a:latin typeface="Comic Sans MS" pitchFamily="66" charset="0"/>
            </a:endParaRPr>
          </a:p>
        </p:txBody>
      </p:sp>
      <p:pic>
        <p:nvPicPr>
          <p:cNvPr id="15371" name="MSj01954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MSj03882360000[1].wav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0825" y="5992813"/>
            <a:ext cx="86518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8" name="Picture 14" descr="sflow1s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353425" y="5661025"/>
            <a:ext cx="7905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6235" fill="hold"/>
                                        <p:tgtEl>
                                          <p:spTgt spid="1537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7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9" dur="2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2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371"/>
                </p:tgtEl>
              </p:cMediaNode>
            </p:audio>
          </p:childTnLst>
        </p:cTn>
      </p:par>
    </p:tnLst>
    <p:bldLst>
      <p:bldP spid="1536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smtClean="0"/>
              <a:t>He built a small house, called a cocoon, around himself. He stayed inside for more than two weeks.</a:t>
            </a:r>
            <a:endParaRPr lang="en-US" sz="4000" smtClean="0"/>
          </a:p>
        </p:txBody>
      </p:sp>
      <p:pic>
        <p:nvPicPr>
          <p:cNvPr id="16387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450" y="1844675"/>
            <a:ext cx="6840538" cy="3351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Text Box 5"/>
          <p:cNvSpPr txBox="1">
            <a:spLocks noChangeArrowheads="1"/>
          </p:cNvSpPr>
          <p:nvPr/>
        </p:nvSpPr>
        <p:spPr bwMode="auto">
          <a:xfrm>
            <a:off x="1116013" y="5516563"/>
            <a:ext cx="71278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>
                <a:latin typeface="Comic Sans MS" pitchFamily="66" charset="0"/>
              </a:rPr>
              <a:t>Then he nibbled a hole in the cocoon, pushed his way out ………</a:t>
            </a:r>
            <a:endParaRPr lang="en-US" sz="2400">
              <a:latin typeface="Comic Sans MS" pitchFamily="66" charset="0"/>
            </a:endParaRPr>
          </a:p>
        </p:txBody>
      </p:sp>
      <p:pic>
        <p:nvPicPr>
          <p:cNvPr id="16391" name="Picture 7"/>
          <p:cNvPicPr>
            <a:picLocks noChangeAspect="1" noChangeArrowheads="1"/>
          </p:cNvPicPr>
          <p:nvPr/>
        </p:nvPicPr>
        <p:blipFill>
          <a:blip r:embed="rId3" cstate="print"/>
          <a:srcRect l="80859" t="22523" r="1563"/>
          <a:stretch>
            <a:fillRect/>
          </a:stretch>
        </p:blipFill>
        <p:spPr bwMode="auto">
          <a:xfrm>
            <a:off x="7019925" y="2420938"/>
            <a:ext cx="1103313" cy="194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20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1639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Cloud"/>
          <p:cNvSpPr>
            <a:spLocks noChangeAspect="1" noEditPoints="1" noChangeArrowheads="1"/>
          </p:cNvSpPr>
          <p:nvPr/>
        </p:nvSpPr>
        <p:spPr bwMode="auto">
          <a:xfrm rot="1562024">
            <a:off x="5003800" y="4221163"/>
            <a:ext cx="2743200" cy="1838325"/>
          </a:xfrm>
          <a:custGeom>
            <a:avLst/>
            <a:gdLst>
              <a:gd name="T0" fmla="*/ 8509 w 21600"/>
              <a:gd name="T1" fmla="*/ 919163 h 21600"/>
              <a:gd name="T2" fmla="*/ 1371600 w 21600"/>
              <a:gd name="T3" fmla="*/ 1836368 h 21600"/>
              <a:gd name="T4" fmla="*/ 2740914 w 21600"/>
              <a:gd name="T5" fmla="*/ 919163 h 21600"/>
              <a:gd name="T6" fmla="*/ 1371600 w 21600"/>
              <a:gd name="T7" fmla="*/ 105108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17417" name="Cloud"/>
          <p:cNvSpPr>
            <a:spLocks noChangeAspect="1" noEditPoints="1" noChangeArrowheads="1"/>
          </p:cNvSpPr>
          <p:nvPr/>
        </p:nvSpPr>
        <p:spPr bwMode="auto">
          <a:xfrm>
            <a:off x="250825" y="0"/>
            <a:ext cx="2743200" cy="1838325"/>
          </a:xfrm>
          <a:custGeom>
            <a:avLst/>
            <a:gdLst>
              <a:gd name="T0" fmla="*/ 8509 w 21600"/>
              <a:gd name="T1" fmla="*/ 919163 h 21600"/>
              <a:gd name="T2" fmla="*/ 1371600 w 21600"/>
              <a:gd name="T3" fmla="*/ 1836368 h 21600"/>
              <a:gd name="T4" fmla="*/ 2740914 w 21600"/>
              <a:gd name="T5" fmla="*/ 919163 h 21600"/>
              <a:gd name="T6" fmla="*/ 1371600 w 21600"/>
              <a:gd name="T7" fmla="*/ 105108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5229225"/>
            <a:ext cx="8229600" cy="1143000"/>
          </a:xfrm>
        </p:spPr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He was a beautiful butterfly!</a:t>
            </a:r>
            <a:endParaRPr lang="en-US" smtClean="0">
              <a:latin typeface="Comic Sans MS" pitchFamily="66" charset="0"/>
            </a:endParaRPr>
          </a:p>
        </p:txBody>
      </p:sp>
      <p:pic>
        <p:nvPicPr>
          <p:cNvPr id="2" name="Picture 4" descr="MMj02835720000[1]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3108560">
            <a:off x="500063" y="1308100"/>
            <a:ext cx="4764088" cy="324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6" name="MSj04310680000[1]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604250" y="26035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5" name="Picture 11" descr="MMj02834760000[1]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651500" y="-963613"/>
            <a:ext cx="3109913" cy="4608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j0214098.wav">
            <a:hlinkClick r:id="" action="ppaction://media"/>
          </p:cNvPr>
          <p:cNvPicPr>
            <a:picLocks noRot="1" noChangeAspect="1"/>
          </p:cNvPicPr>
          <p:nvPr>
            <a:wavAudioFile r:embed="rId2" name="j0214098.wav"/>
          </p:nvPr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356100" y="15573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6354 0.4829 C -0.38854 0.30675 -0.41354 0.13061 -0.34704 0.12691 C -0.2809 0.12321 -0.03263 0.51734 0.03438 0.46117 C 0.10139 0.405 -0.00937 -0.09385 0.05487 -0.20989 C 0.1191 -0.32593 0.33212 -0.29403 0.42014 -0.23439 C 0.50816 -0.17476 0.59931 0.03144 0.58334 0.14864 C 0.56737 0.26537 0.40035 0.45007 0.32414 0.46672 C 0.24792 0.48336 0.14393 0.31947 0.12622 0.24919 C 0.10851 0.17869 0.20174 0.08137 0.21806 0.04554 " pathEditMode="relative" rAng="0" ptsTypes="aaaaaaaaA">
                                      <p:cBhvr>
                                        <p:cTn id="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6" y="-38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8" dur="15001" fill="hold"/>
                                        <p:tgtEl>
                                          <p:spTgt spid="1741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3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3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1"/>
                            </p:stCondLst>
                            <p:childTnLst>
                              <p:par>
                                <p:cTn id="1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9" dur="4745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2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7416"/>
                </p:tgtEl>
              </p:cMediaNode>
            </p:audio>
            <p:audio>
              <p:cMediaNode>
                <p:cTn id="2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asellaDiTesto 1"/>
          <p:cNvSpPr txBox="1">
            <a:spLocks noChangeArrowheads="1"/>
          </p:cNvSpPr>
          <p:nvPr/>
        </p:nvSpPr>
        <p:spPr bwMode="auto">
          <a:xfrm>
            <a:off x="468313" y="549275"/>
            <a:ext cx="799147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2800"/>
              <a:t>HOW MANY FRUITS IN TOTAL?</a:t>
            </a:r>
          </a:p>
          <a:p>
            <a:r>
              <a:rPr lang="it-IT" sz="2800"/>
              <a:t>CAN YOU </a:t>
            </a:r>
            <a:r>
              <a:rPr lang="it-IT" sz="2800">
                <a:solidFill>
                  <a:srgbClr val="FF0000"/>
                </a:solidFill>
              </a:rPr>
              <a:t>SOLVE THE PROBLEM</a:t>
            </a:r>
            <a:r>
              <a:rPr lang="it-IT" sz="2800"/>
              <a:t>?</a:t>
            </a:r>
          </a:p>
        </p:txBody>
      </p:sp>
      <p:pic>
        <p:nvPicPr>
          <p:cNvPr id="3" name="Picture 6" descr="apple_logo_MS_Clip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825" y="2349500"/>
            <a:ext cx="86518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8" name="CasellaDiTesto 3"/>
          <p:cNvSpPr txBox="1">
            <a:spLocks noChangeArrowheads="1"/>
          </p:cNvSpPr>
          <p:nvPr/>
        </p:nvSpPr>
        <p:spPr bwMode="auto">
          <a:xfrm>
            <a:off x="1331913" y="2420938"/>
            <a:ext cx="48418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4000"/>
              <a:t>+</a:t>
            </a:r>
          </a:p>
        </p:txBody>
      </p:sp>
      <p:pic>
        <p:nvPicPr>
          <p:cNvPr id="5" name="Picture 6" descr="fruit_clipart_pea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35150" y="2349500"/>
            <a:ext cx="649288" cy="896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6" descr="fruit_clipart_pea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84438" y="2420938"/>
            <a:ext cx="574675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1" name="CasellaDiTesto 6"/>
          <p:cNvSpPr txBox="1">
            <a:spLocks noChangeArrowheads="1"/>
          </p:cNvSpPr>
          <p:nvPr/>
        </p:nvSpPr>
        <p:spPr bwMode="auto">
          <a:xfrm>
            <a:off x="3132138" y="2492375"/>
            <a:ext cx="48418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4000"/>
              <a:t>+</a:t>
            </a:r>
          </a:p>
        </p:txBody>
      </p:sp>
      <p:pic>
        <p:nvPicPr>
          <p:cNvPr id="8" name="Picture 6" descr="food33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92500" y="2492375"/>
            <a:ext cx="6477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6" descr="food33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92500" y="1773238"/>
            <a:ext cx="6477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6" descr="food33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92500" y="3213100"/>
            <a:ext cx="6477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2" descr="strawberry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716463" y="2420938"/>
            <a:ext cx="647700" cy="60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2" descr="strawberry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716463" y="1773238"/>
            <a:ext cx="647700" cy="60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 descr="strawberry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364163" y="2420938"/>
            <a:ext cx="576262" cy="60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2" descr="strawberry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364163" y="1773238"/>
            <a:ext cx="647700" cy="60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9" name="CasellaDiTesto 14"/>
          <p:cNvSpPr txBox="1">
            <a:spLocks noChangeArrowheads="1"/>
          </p:cNvSpPr>
          <p:nvPr/>
        </p:nvSpPr>
        <p:spPr bwMode="auto">
          <a:xfrm>
            <a:off x="4284663" y="2420938"/>
            <a:ext cx="48418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4000"/>
              <a:t>+</a:t>
            </a:r>
          </a:p>
        </p:txBody>
      </p:sp>
      <p:pic>
        <p:nvPicPr>
          <p:cNvPr id="16" name="Picture 9" descr="thumb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804025" y="1773238"/>
            <a:ext cx="787400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9" descr="thumb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804025" y="2492375"/>
            <a:ext cx="787400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9" descr="thumb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804025" y="3141663"/>
            <a:ext cx="787400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9" descr="thumb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804025" y="3860800"/>
            <a:ext cx="787400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9" descr="thumb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804025" y="4508500"/>
            <a:ext cx="787400" cy="64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85" name="CasellaDiTesto 20"/>
          <p:cNvSpPr txBox="1">
            <a:spLocks noChangeArrowheads="1"/>
          </p:cNvSpPr>
          <p:nvPr/>
        </p:nvSpPr>
        <p:spPr bwMode="auto">
          <a:xfrm>
            <a:off x="6084888" y="2276475"/>
            <a:ext cx="48418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4000"/>
              <a:t>+</a:t>
            </a:r>
          </a:p>
        </p:txBody>
      </p:sp>
      <p:sp>
        <p:nvSpPr>
          <p:cNvPr id="11286" name="CasellaDiTesto 22"/>
          <p:cNvSpPr txBox="1">
            <a:spLocks noChangeArrowheads="1"/>
          </p:cNvSpPr>
          <p:nvPr/>
        </p:nvSpPr>
        <p:spPr bwMode="auto">
          <a:xfrm>
            <a:off x="684213" y="5229225"/>
            <a:ext cx="57594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/>
              <a:t>HOW CAN YOU CALCULATE?</a:t>
            </a:r>
          </a:p>
          <a:p>
            <a:r>
              <a:rPr lang="it-IT"/>
              <a:t>WRITE ON THE BLACKBOARD THE OPERATION…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8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8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8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8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8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8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9000"/>
                            </p:stCondLst>
                            <p:childTnLst>
                              <p:par>
                                <p:cTn id="37" presetID="8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0"/>
                            </p:stCondLst>
                            <p:childTnLst>
                              <p:par>
                                <p:cTn id="41" presetID="8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4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1000"/>
                            </p:stCondLst>
                            <p:childTnLst>
                              <p:par>
                                <p:cTn id="45" presetID="8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4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2000"/>
                            </p:stCondLst>
                            <p:childTnLst>
                              <p:par>
                                <p:cTn id="49" presetID="8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5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3000"/>
                            </p:stCondLst>
                            <p:childTnLst>
                              <p:par>
                                <p:cTn id="53" presetID="8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5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4000"/>
                            </p:stCondLst>
                            <p:childTnLst>
                              <p:par>
                                <p:cTn id="57" presetID="8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5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0"/>
                            </p:stCondLst>
                            <p:childTnLst>
                              <p:par>
                                <p:cTn id="61" presetID="8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https://elenamarieslp.files.wordpress.com/2012/04/smartboardcaterpilla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213" y="333375"/>
            <a:ext cx="7775575" cy="619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1" name="CasellaDiTesto 2"/>
          <p:cNvSpPr txBox="1">
            <a:spLocks noChangeArrowheads="1"/>
          </p:cNvSpPr>
          <p:nvPr/>
        </p:nvSpPr>
        <p:spPr bwMode="auto">
          <a:xfrm>
            <a:off x="2051050" y="260350"/>
            <a:ext cx="48101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2400" b="1"/>
              <a:t>POINT TO THE RIGHT NUMBER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4941888"/>
            <a:ext cx="8229600" cy="1112837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GB" sz="3600" smtClean="0">
                <a:solidFill>
                  <a:schemeClr val="bg1"/>
                </a:solidFill>
                <a:latin typeface="Comic Sans MS" pitchFamily="66" charset="0"/>
              </a:rPr>
              <a:t>In the light of the moon a little egg lay on a leaf.</a:t>
            </a:r>
            <a:endParaRPr lang="en-US" sz="3600" smtClean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3075" name="Oval 17"/>
          <p:cNvSpPr>
            <a:spLocks noChangeArrowheads="1"/>
          </p:cNvSpPr>
          <p:nvPr/>
        </p:nvSpPr>
        <p:spPr bwMode="auto">
          <a:xfrm rot="1831783">
            <a:off x="3394075" y="2582863"/>
            <a:ext cx="865188" cy="431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pic>
        <p:nvPicPr>
          <p:cNvPr id="3092" name="MSj01892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MSj00748430000[1].wav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313" y="33337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23" descr="The%20%20very%20hungry%20caterpillar1-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31913" y="333375"/>
            <a:ext cx="6480175" cy="4643438"/>
          </a:xfrm>
          <a:prstGeom prst="rect">
            <a:avLst/>
          </a:prstGeom>
          <a:solidFill>
            <a:srgbClr val="003366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23" fill="hold"/>
                                        <p:tgtEl>
                                          <p:spTgt spid="309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09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A8486"/>
            </a:gs>
            <a:gs pos="50000">
              <a:srgbClr val="9ABEC1"/>
            </a:gs>
            <a:gs pos="100000">
              <a:srgbClr val="B8E3E6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6" descr="sflow1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56550" y="5445125"/>
            <a:ext cx="7905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18" descr="sflow1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675" y="2781300"/>
            <a:ext cx="7905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941888"/>
            <a:ext cx="8229600" cy="1143000"/>
          </a:xfrm>
        </p:spPr>
        <p:txBody>
          <a:bodyPr/>
          <a:lstStyle/>
          <a:p>
            <a:pPr algn="l" eaLnBrk="1" hangingPunct="1"/>
            <a:r>
              <a:rPr lang="en-GB" sz="3600" smtClean="0">
                <a:latin typeface="Comic Sans MS" pitchFamily="66" charset="0"/>
              </a:rPr>
              <a:t>One Sunday morning the warm sun came up and pop! Out of the egg came a tiny and very hungry caterpillar.</a:t>
            </a:r>
            <a:endParaRPr lang="en-US" sz="3600" smtClean="0">
              <a:latin typeface="Comic Sans MS" pitchFamily="66" charset="0"/>
            </a:endParaRPr>
          </a:p>
        </p:txBody>
      </p:sp>
      <p:pic>
        <p:nvPicPr>
          <p:cNvPr id="5126" name="Picture 6" descr="bsun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16688" y="44450"/>
            <a:ext cx="2647950" cy="252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67175" y="2205038"/>
            <a:ext cx="2592388" cy="184467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  <p:sp>
        <p:nvSpPr>
          <p:cNvPr id="4103" name="Freeform 10"/>
          <p:cNvSpPr>
            <a:spLocks/>
          </p:cNvSpPr>
          <p:nvPr/>
        </p:nvSpPr>
        <p:spPr bwMode="auto">
          <a:xfrm>
            <a:off x="-36513" y="3656013"/>
            <a:ext cx="9659938" cy="947737"/>
          </a:xfrm>
          <a:custGeom>
            <a:avLst/>
            <a:gdLst>
              <a:gd name="T0" fmla="*/ 0 w 6085"/>
              <a:gd name="T1" fmla="*/ 2147483647 h 597"/>
              <a:gd name="T2" fmla="*/ 2147483647 w 6085"/>
              <a:gd name="T3" fmla="*/ 2147483647 h 597"/>
              <a:gd name="T4" fmla="*/ 2147483647 w 6085"/>
              <a:gd name="T5" fmla="*/ 2147483647 h 597"/>
              <a:gd name="T6" fmla="*/ 2147483647 w 6085"/>
              <a:gd name="T7" fmla="*/ 2147483647 h 597"/>
              <a:gd name="T8" fmla="*/ 2147483647 w 6085"/>
              <a:gd name="T9" fmla="*/ 2147483647 h 597"/>
              <a:gd name="T10" fmla="*/ 2147483647 w 6085"/>
              <a:gd name="T11" fmla="*/ 2147483647 h 59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085"/>
              <a:gd name="T19" fmla="*/ 0 h 597"/>
              <a:gd name="T20" fmla="*/ 6085 w 6085"/>
              <a:gd name="T21" fmla="*/ 597 h 597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085" h="597">
                <a:moveTo>
                  <a:pt x="0" y="583"/>
                </a:moveTo>
                <a:cubicBezTo>
                  <a:pt x="128" y="329"/>
                  <a:pt x="257" y="76"/>
                  <a:pt x="771" y="38"/>
                </a:cubicBezTo>
                <a:cubicBezTo>
                  <a:pt x="1285" y="0"/>
                  <a:pt x="2457" y="333"/>
                  <a:pt x="3084" y="356"/>
                </a:cubicBezTo>
                <a:cubicBezTo>
                  <a:pt x="3711" y="379"/>
                  <a:pt x="4075" y="145"/>
                  <a:pt x="4536" y="175"/>
                </a:cubicBezTo>
                <a:cubicBezTo>
                  <a:pt x="4997" y="205"/>
                  <a:pt x="5617" y="477"/>
                  <a:pt x="5851" y="537"/>
                </a:cubicBezTo>
                <a:cubicBezTo>
                  <a:pt x="6085" y="597"/>
                  <a:pt x="5927" y="537"/>
                  <a:pt x="5942" y="537"/>
                </a:cubicBezTo>
              </a:path>
            </a:pathLst>
          </a:custGeom>
          <a:noFill/>
          <a:ln w="76200" cmpd="sng">
            <a:solidFill>
              <a:srgbClr val="6633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pic>
        <p:nvPicPr>
          <p:cNvPr id="5133" name="MSj01892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MSj03885740000[1].wav"/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95288" y="26035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34" name="Cloud"/>
          <p:cNvSpPr>
            <a:spLocks noChangeAspect="1" noEditPoints="1" noChangeArrowheads="1"/>
          </p:cNvSpPr>
          <p:nvPr/>
        </p:nvSpPr>
        <p:spPr bwMode="auto">
          <a:xfrm>
            <a:off x="971550" y="404813"/>
            <a:ext cx="2743200" cy="1838325"/>
          </a:xfrm>
          <a:custGeom>
            <a:avLst/>
            <a:gdLst>
              <a:gd name="T0" fmla="*/ 8509 w 21600"/>
              <a:gd name="T1" fmla="*/ 919163 h 21600"/>
              <a:gd name="T2" fmla="*/ 1371600 w 21600"/>
              <a:gd name="T3" fmla="*/ 1836368 h 21600"/>
              <a:gd name="T4" fmla="*/ 2740914 w 21600"/>
              <a:gd name="T5" fmla="*/ 919163 h 21600"/>
              <a:gd name="T6" fmla="*/ 1371600 w 21600"/>
              <a:gd name="T7" fmla="*/ 105108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5135" name="Cloud"/>
          <p:cNvSpPr>
            <a:spLocks noChangeAspect="1" noEditPoints="1" noChangeArrowheads="1"/>
          </p:cNvSpPr>
          <p:nvPr/>
        </p:nvSpPr>
        <p:spPr bwMode="auto">
          <a:xfrm>
            <a:off x="4932363" y="0"/>
            <a:ext cx="2743200" cy="1838325"/>
          </a:xfrm>
          <a:custGeom>
            <a:avLst/>
            <a:gdLst>
              <a:gd name="T0" fmla="*/ 8509 w 21600"/>
              <a:gd name="T1" fmla="*/ 919163 h 21600"/>
              <a:gd name="T2" fmla="*/ 1371600 w 21600"/>
              <a:gd name="T3" fmla="*/ 1836368 h 21600"/>
              <a:gd name="T4" fmla="*/ 2740914 w 21600"/>
              <a:gd name="T5" fmla="*/ 919163 h 21600"/>
              <a:gd name="T6" fmla="*/ 1371600 w 21600"/>
              <a:gd name="T7" fmla="*/ 105108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it-IT"/>
          </a:p>
        </p:txBody>
      </p:sp>
      <p:pic>
        <p:nvPicPr>
          <p:cNvPr id="4107" name="Picture 17" descr="sflow1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01013" y="2924175"/>
            <a:ext cx="7905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13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3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3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30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3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133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29019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9" name="Cloud"/>
          <p:cNvSpPr>
            <a:spLocks noChangeAspect="1" noEditPoints="1" noChangeArrowheads="1"/>
          </p:cNvSpPr>
          <p:nvPr/>
        </p:nvSpPr>
        <p:spPr bwMode="auto">
          <a:xfrm>
            <a:off x="4427538" y="333375"/>
            <a:ext cx="2743200" cy="1838325"/>
          </a:xfrm>
          <a:custGeom>
            <a:avLst/>
            <a:gdLst>
              <a:gd name="T0" fmla="*/ 8509 w 21600"/>
              <a:gd name="T1" fmla="*/ 919163 h 21600"/>
              <a:gd name="T2" fmla="*/ 1371600 w 21600"/>
              <a:gd name="T3" fmla="*/ 1836368 h 21600"/>
              <a:gd name="T4" fmla="*/ 2740914 w 21600"/>
              <a:gd name="T5" fmla="*/ 919163 h 21600"/>
              <a:gd name="T6" fmla="*/ 1371600 w 21600"/>
              <a:gd name="T7" fmla="*/ 105108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it-IT"/>
          </a:p>
        </p:txBody>
      </p:sp>
      <p:pic>
        <p:nvPicPr>
          <p:cNvPr id="5123" name="Picture 14" descr="sflow1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650" y="4724400"/>
            <a:ext cx="7905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5445125"/>
            <a:ext cx="8229600" cy="1143000"/>
          </a:xfrm>
        </p:spPr>
        <p:txBody>
          <a:bodyPr/>
          <a:lstStyle/>
          <a:p>
            <a:pPr eaLnBrk="1" hangingPunct="1"/>
            <a:r>
              <a:rPr lang="en-GB" sz="4000" smtClean="0">
                <a:latin typeface="Comic Sans MS" pitchFamily="66" charset="0"/>
              </a:rPr>
              <a:t>He started to look for some food.</a:t>
            </a:r>
            <a:r>
              <a:rPr lang="en-GB" sz="4000" smtClean="0"/>
              <a:t> </a:t>
            </a:r>
            <a:endParaRPr lang="en-US" sz="4000" smtClean="0"/>
          </a:p>
        </p:txBody>
      </p:sp>
      <p:sp>
        <p:nvSpPr>
          <p:cNvPr id="5125" name="Freeform 4"/>
          <p:cNvSpPr>
            <a:spLocks/>
          </p:cNvSpPr>
          <p:nvPr/>
        </p:nvSpPr>
        <p:spPr bwMode="auto">
          <a:xfrm>
            <a:off x="-36513" y="3897313"/>
            <a:ext cx="9899651" cy="1763712"/>
          </a:xfrm>
          <a:custGeom>
            <a:avLst/>
            <a:gdLst>
              <a:gd name="T0" fmla="*/ 0 w 6236"/>
              <a:gd name="T1" fmla="*/ 2147483647 h 1111"/>
              <a:gd name="T2" fmla="*/ 2147483647 w 6236"/>
              <a:gd name="T3" fmla="*/ 2147483647 h 1111"/>
              <a:gd name="T4" fmla="*/ 2147483647 w 6236"/>
              <a:gd name="T5" fmla="*/ 2147483647 h 1111"/>
              <a:gd name="T6" fmla="*/ 2147483647 w 6236"/>
              <a:gd name="T7" fmla="*/ 2147483647 h 1111"/>
              <a:gd name="T8" fmla="*/ 2147483647 w 6236"/>
              <a:gd name="T9" fmla="*/ 2147483647 h 111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236"/>
              <a:gd name="T16" fmla="*/ 0 h 1111"/>
              <a:gd name="T17" fmla="*/ 6236 w 6236"/>
              <a:gd name="T18" fmla="*/ 1111 h 111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236" h="1111">
                <a:moveTo>
                  <a:pt x="0" y="884"/>
                </a:moveTo>
                <a:cubicBezTo>
                  <a:pt x="105" y="642"/>
                  <a:pt x="211" y="401"/>
                  <a:pt x="816" y="431"/>
                </a:cubicBezTo>
                <a:cubicBezTo>
                  <a:pt x="1421" y="461"/>
                  <a:pt x="2790" y="1111"/>
                  <a:pt x="3629" y="1066"/>
                </a:cubicBezTo>
                <a:cubicBezTo>
                  <a:pt x="4468" y="1021"/>
                  <a:pt x="5466" y="318"/>
                  <a:pt x="5851" y="159"/>
                </a:cubicBezTo>
                <a:cubicBezTo>
                  <a:pt x="6236" y="0"/>
                  <a:pt x="5927" y="113"/>
                  <a:pt x="5942" y="113"/>
                </a:cubicBezTo>
              </a:path>
            </a:pathLst>
          </a:custGeom>
          <a:noFill/>
          <a:ln w="76200" cmpd="sng">
            <a:solidFill>
              <a:srgbClr val="6633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675" y="2420938"/>
            <a:ext cx="2592388" cy="184467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  <p:sp>
        <p:nvSpPr>
          <p:cNvPr id="6150" name="AutoShape 6"/>
          <p:cNvSpPr>
            <a:spLocks noChangeArrowheads="1"/>
          </p:cNvSpPr>
          <p:nvPr/>
        </p:nvSpPr>
        <p:spPr bwMode="auto">
          <a:xfrm>
            <a:off x="5795963" y="260350"/>
            <a:ext cx="3059112" cy="2808288"/>
          </a:xfrm>
          <a:prstGeom prst="cloudCallout">
            <a:avLst>
              <a:gd name="adj1" fmla="val -62093"/>
              <a:gd name="adj2" fmla="val 47005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s-ES"/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6372225" y="1052513"/>
            <a:ext cx="201612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600">
                <a:latin typeface="Comic Sans MS" pitchFamily="66" charset="0"/>
              </a:rPr>
              <a:t>I’m hungry!</a:t>
            </a:r>
            <a:endParaRPr lang="en-US" sz="3600">
              <a:latin typeface="Comic Sans MS" pitchFamily="66" charset="0"/>
            </a:endParaRPr>
          </a:p>
        </p:txBody>
      </p:sp>
      <p:sp>
        <p:nvSpPr>
          <p:cNvPr id="6153" name="Cloud"/>
          <p:cNvSpPr>
            <a:spLocks noChangeAspect="1" noEditPoints="1" noChangeArrowheads="1"/>
          </p:cNvSpPr>
          <p:nvPr/>
        </p:nvSpPr>
        <p:spPr bwMode="auto">
          <a:xfrm>
            <a:off x="179388" y="260350"/>
            <a:ext cx="2743200" cy="1838325"/>
          </a:xfrm>
          <a:custGeom>
            <a:avLst/>
            <a:gdLst>
              <a:gd name="T0" fmla="*/ 8509 w 21600"/>
              <a:gd name="T1" fmla="*/ 919163 h 21600"/>
              <a:gd name="T2" fmla="*/ 1371600 w 21600"/>
              <a:gd name="T3" fmla="*/ 1836368 h 21600"/>
              <a:gd name="T4" fmla="*/ 2740914 w 21600"/>
              <a:gd name="T5" fmla="*/ 919163 h 21600"/>
              <a:gd name="T6" fmla="*/ 1371600 w 21600"/>
              <a:gd name="T7" fmla="*/ 105108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it-IT"/>
          </a:p>
        </p:txBody>
      </p:sp>
      <p:pic>
        <p:nvPicPr>
          <p:cNvPr id="5130" name="Picture 12" descr="sflow1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388" y="3716338"/>
            <a:ext cx="7905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1" name="Picture 13" descr="sflow1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825" y="4437063"/>
            <a:ext cx="7905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6" dur="2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9" dur="2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 animBg="1"/>
      <p:bldP spid="615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>
            <a:alpha val="49019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7" descr="sflow1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08500"/>
            <a:ext cx="7905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80" name="Cloud"/>
          <p:cNvSpPr>
            <a:spLocks noChangeAspect="1" noEditPoints="1" noChangeArrowheads="1"/>
          </p:cNvSpPr>
          <p:nvPr/>
        </p:nvSpPr>
        <p:spPr bwMode="auto">
          <a:xfrm>
            <a:off x="179388" y="260350"/>
            <a:ext cx="2743200" cy="1838325"/>
          </a:xfrm>
          <a:custGeom>
            <a:avLst/>
            <a:gdLst>
              <a:gd name="T0" fmla="*/ 8509 w 21600"/>
              <a:gd name="T1" fmla="*/ 919163 h 21600"/>
              <a:gd name="T2" fmla="*/ 1371600 w 21600"/>
              <a:gd name="T3" fmla="*/ 1836368 h 21600"/>
              <a:gd name="T4" fmla="*/ 2740914 w 21600"/>
              <a:gd name="T5" fmla="*/ 919163 h 21600"/>
              <a:gd name="T6" fmla="*/ 1371600 w 21600"/>
              <a:gd name="T7" fmla="*/ 105108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7181" name="Cloud"/>
          <p:cNvSpPr>
            <a:spLocks noChangeAspect="1" noEditPoints="1" noChangeArrowheads="1"/>
          </p:cNvSpPr>
          <p:nvPr/>
        </p:nvSpPr>
        <p:spPr bwMode="auto">
          <a:xfrm>
            <a:off x="5795963" y="260350"/>
            <a:ext cx="2743200" cy="1838325"/>
          </a:xfrm>
          <a:custGeom>
            <a:avLst/>
            <a:gdLst>
              <a:gd name="T0" fmla="*/ 8509 w 21600"/>
              <a:gd name="T1" fmla="*/ 919163 h 21600"/>
              <a:gd name="T2" fmla="*/ 1371600 w 21600"/>
              <a:gd name="T3" fmla="*/ 1836368 h 21600"/>
              <a:gd name="T4" fmla="*/ 2740914 w 21600"/>
              <a:gd name="T5" fmla="*/ 919163 h 21600"/>
              <a:gd name="T6" fmla="*/ 1371600 w 21600"/>
              <a:gd name="T7" fmla="*/ 105108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5445125"/>
            <a:ext cx="8229600" cy="1143000"/>
          </a:xfrm>
        </p:spPr>
        <p:txBody>
          <a:bodyPr/>
          <a:lstStyle/>
          <a:p>
            <a:pPr eaLnBrk="1" hangingPunct="1"/>
            <a:r>
              <a:rPr lang="en-GB" sz="4000" smtClean="0">
                <a:latin typeface="Comic Sans MS" pitchFamily="66" charset="0"/>
              </a:rPr>
              <a:t>On Monday he ate through one apple. But he was still hungry.</a:t>
            </a:r>
            <a:endParaRPr lang="en-US" sz="4000" smtClean="0">
              <a:latin typeface="Comic Sans MS" pitchFamily="66" charset="0"/>
            </a:endParaRP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1550" y="2997200"/>
            <a:ext cx="2592388" cy="184467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  <p:pic>
        <p:nvPicPr>
          <p:cNvPr id="7174" name="Picture 6" descr="apple_logo_MS_Clip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03800" y="2565400"/>
            <a:ext cx="2084388" cy="223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6" name="AutoShape 8"/>
          <p:cNvSpPr>
            <a:spLocks noChangeArrowheads="1"/>
          </p:cNvSpPr>
          <p:nvPr/>
        </p:nvSpPr>
        <p:spPr bwMode="auto">
          <a:xfrm>
            <a:off x="4067175" y="692150"/>
            <a:ext cx="3313113" cy="1368425"/>
          </a:xfrm>
          <a:prstGeom prst="wedgeRoundRectCallout">
            <a:avLst>
              <a:gd name="adj1" fmla="val -70366"/>
              <a:gd name="adj2" fmla="val 165662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es-ES"/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4356100" y="1052513"/>
            <a:ext cx="2736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latin typeface="Comic Sans MS" pitchFamily="66" charset="0"/>
              </a:rPr>
              <a:t>I’m still hungry!</a:t>
            </a:r>
            <a:endParaRPr lang="en-US">
              <a:latin typeface="Comic Sans MS" pitchFamily="66" charset="0"/>
            </a:endParaRPr>
          </a:p>
        </p:txBody>
      </p:sp>
      <p:pic>
        <p:nvPicPr>
          <p:cNvPr id="7179" name="MSSN1939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MSSN00542A0000[1].wav"/>
          </p:nvPr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316913" y="630872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5" name="Picture 15" descr="sflow1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56550" y="4508500"/>
            <a:ext cx="7905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6" name="Picture 16" descr="sflow1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67175" y="4437063"/>
            <a:ext cx="7905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8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2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2359" fill="hold"/>
                                        <p:tgtEl>
                                          <p:spTgt spid="717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4359"/>
                            </p:stCondLst>
                            <p:childTnLst>
                              <p:par>
                                <p:cTn id="16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8" dur="2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1" dur="2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3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3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3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179"/>
                </p:tgtEl>
              </p:cMediaNode>
            </p:audio>
          </p:childTnLst>
        </p:cTn>
      </p:par>
    </p:tnLst>
    <p:bldLst>
      <p:bldP spid="7176" grpId="0" animBg="1"/>
      <p:bldP spid="717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52156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9" name="Cloud"/>
          <p:cNvSpPr>
            <a:spLocks noChangeAspect="1" noEditPoints="1" noChangeArrowheads="1"/>
          </p:cNvSpPr>
          <p:nvPr/>
        </p:nvSpPr>
        <p:spPr bwMode="auto">
          <a:xfrm>
            <a:off x="179388" y="260350"/>
            <a:ext cx="2743200" cy="1838325"/>
          </a:xfrm>
          <a:custGeom>
            <a:avLst/>
            <a:gdLst>
              <a:gd name="T0" fmla="*/ 8509 w 21600"/>
              <a:gd name="T1" fmla="*/ 919163 h 21600"/>
              <a:gd name="T2" fmla="*/ 1371600 w 21600"/>
              <a:gd name="T3" fmla="*/ 1836368 h 21600"/>
              <a:gd name="T4" fmla="*/ 2740914 w 21600"/>
              <a:gd name="T5" fmla="*/ 919163 h 21600"/>
              <a:gd name="T6" fmla="*/ 1371600 w 21600"/>
              <a:gd name="T7" fmla="*/ 105108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9230" name="Cloud"/>
          <p:cNvSpPr>
            <a:spLocks noChangeAspect="1" noEditPoints="1" noChangeArrowheads="1"/>
          </p:cNvSpPr>
          <p:nvPr/>
        </p:nvSpPr>
        <p:spPr bwMode="auto">
          <a:xfrm>
            <a:off x="5580063" y="260350"/>
            <a:ext cx="2743200" cy="1838325"/>
          </a:xfrm>
          <a:custGeom>
            <a:avLst/>
            <a:gdLst>
              <a:gd name="T0" fmla="*/ 8509 w 21600"/>
              <a:gd name="T1" fmla="*/ 919163 h 21600"/>
              <a:gd name="T2" fmla="*/ 1371600 w 21600"/>
              <a:gd name="T3" fmla="*/ 1836368 h 21600"/>
              <a:gd name="T4" fmla="*/ 2740914 w 21600"/>
              <a:gd name="T5" fmla="*/ 919163 h 21600"/>
              <a:gd name="T6" fmla="*/ 1371600 w 21600"/>
              <a:gd name="T7" fmla="*/ 105108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445125"/>
            <a:ext cx="8229600" cy="1143000"/>
          </a:xfrm>
        </p:spPr>
        <p:txBody>
          <a:bodyPr/>
          <a:lstStyle/>
          <a:p>
            <a:pPr eaLnBrk="1" hangingPunct="1"/>
            <a:r>
              <a:rPr lang="en-GB" sz="4000" smtClean="0">
                <a:latin typeface="Comic Sans MS" pitchFamily="66" charset="0"/>
              </a:rPr>
              <a:t>On Tuesday he ate through two pears, but he was still hungry.</a:t>
            </a:r>
            <a:endParaRPr lang="en-US" sz="4000" smtClean="0">
              <a:latin typeface="Comic Sans MS" pitchFamily="66" charset="0"/>
            </a:endParaRPr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550" y="2997200"/>
            <a:ext cx="2592388" cy="184467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  <p:pic>
        <p:nvPicPr>
          <p:cNvPr id="9222" name="Picture 6" descr="fruit_clipart_pea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05250" y="2476500"/>
            <a:ext cx="13335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4" name="Picture 8" descr="fruit_clipart_pea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35600" y="2565400"/>
            <a:ext cx="13335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5" name="AutoShape 9"/>
          <p:cNvSpPr>
            <a:spLocks noChangeArrowheads="1"/>
          </p:cNvSpPr>
          <p:nvPr/>
        </p:nvSpPr>
        <p:spPr bwMode="auto">
          <a:xfrm>
            <a:off x="4067175" y="692150"/>
            <a:ext cx="3313113" cy="1368425"/>
          </a:xfrm>
          <a:prstGeom prst="wedgeRoundRectCallout">
            <a:avLst>
              <a:gd name="adj1" fmla="val -70366"/>
              <a:gd name="adj2" fmla="val 165662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es-ES"/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4356100" y="1052513"/>
            <a:ext cx="2736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latin typeface="Comic Sans MS" pitchFamily="66" charset="0"/>
              </a:rPr>
              <a:t>I’m still hungry!</a:t>
            </a:r>
            <a:endParaRPr lang="en-US">
              <a:latin typeface="Comic Sans MS" pitchFamily="66" charset="0"/>
            </a:endParaRPr>
          </a:p>
        </p:txBody>
      </p:sp>
      <p:pic>
        <p:nvPicPr>
          <p:cNvPr id="9228" name="MSSN1939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MSSN00542A0000[1].wav"/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101013" y="13414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9" name="Picture 15" descr="sflow1s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956550" y="4508500"/>
            <a:ext cx="7905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0" name="Picture 16" descr="sflow1s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77050" y="4292600"/>
            <a:ext cx="7905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1" fill="hold"/>
                                        <p:tgtEl>
                                          <p:spTgt spid="922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2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30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7" presetID="8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8" dur="1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1" presetID="8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2" dur="10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5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7" dur="20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30" dur="20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30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30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35" repeatCount="2000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228"/>
                </p:tgtEl>
              </p:cMediaNode>
            </p:audio>
          </p:childTnLst>
        </p:cTn>
      </p:par>
    </p:tnLst>
    <p:bldLst>
      <p:bldP spid="9225" grpId="0" animBg="1"/>
      <p:bldP spid="92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5098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9" name="Cloud"/>
          <p:cNvSpPr>
            <a:spLocks noChangeAspect="1" noEditPoints="1" noChangeArrowheads="1"/>
          </p:cNvSpPr>
          <p:nvPr/>
        </p:nvSpPr>
        <p:spPr bwMode="auto">
          <a:xfrm>
            <a:off x="179388" y="260350"/>
            <a:ext cx="2743200" cy="1838325"/>
          </a:xfrm>
          <a:custGeom>
            <a:avLst/>
            <a:gdLst>
              <a:gd name="T0" fmla="*/ 8509 w 21600"/>
              <a:gd name="T1" fmla="*/ 919163 h 21600"/>
              <a:gd name="T2" fmla="*/ 1371600 w 21600"/>
              <a:gd name="T3" fmla="*/ 1836368 h 21600"/>
              <a:gd name="T4" fmla="*/ 2740914 w 21600"/>
              <a:gd name="T5" fmla="*/ 919163 h 21600"/>
              <a:gd name="T6" fmla="*/ 1371600 w 21600"/>
              <a:gd name="T7" fmla="*/ 105108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908050"/>
            <a:ext cx="8229600" cy="1143000"/>
          </a:xfrm>
        </p:spPr>
        <p:txBody>
          <a:bodyPr/>
          <a:lstStyle/>
          <a:p>
            <a:pPr algn="l" eaLnBrk="1" hangingPunct="1"/>
            <a:r>
              <a:rPr lang="en-GB" sz="4000" smtClean="0">
                <a:latin typeface="Comic Sans MS" pitchFamily="66" charset="0"/>
              </a:rPr>
              <a:t>On Wednesday he ate through three plums, but he was still hungry.</a:t>
            </a:r>
            <a:endParaRPr lang="en-US" sz="4000" smtClean="0">
              <a:latin typeface="Comic Sans MS" pitchFamily="66" charset="0"/>
            </a:endParaRPr>
          </a:p>
        </p:txBody>
      </p:sp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750" y="3429000"/>
            <a:ext cx="2592388" cy="184467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  <p:pic>
        <p:nvPicPr>
          <p:cNvPr id="10246" name="Picture 6" descr="food33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08400" y="3636963"/>
            <a:ext cx="935038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8" name="Picture 8" descr="food33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3800" y="3494088"/>
            <a:ext cx="1008063" cy="98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0" name="Picture 10" descr="food33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56325" y="3494088"/>
            <a:ext cx="1008063" cy="98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1" name="AutoShape 11"/>
          <p:cNvSpPr>
            <a:spLocks noChangeArrowheads="1"/>
          </p:cNvSpPr>
          <p:nvPr/>
        </p:nvSpPr>
        <p:spPr bwMode="auto">
          <a:xfrm>
            <a:off x="3851275" y="2060575"/>
            <a:ext cx="3313113" cy="865188"/>
          </a:xfrm>
          <a:prstGeom prst="wedgeRoundRectCallout">
            <a:avLst>
              <a:gd name="adj1" fmla="val -68162"/>
              <a:gd name="adj2" fmla="val 183028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es-ES"/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4211638" y="2205038"/>
            <a:ext cx="2736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latin typeface="Comic Sans MS" pitchFamily="66" charset="0"/>
              </a:rPr>
              <a:t>I’m still hungry!</a:t>
            </a:r>
            <a:endParaRPr lang="en-US">
              <a:latin typeface="Comic Sans MS" pitchFamily="66" charset="0"/>
            </a:endParaRPr>
          </a:p>
        </p:txBody>
      </p:sp>
      <p:pic>
        <p:nvPicPr>
          <p:cNvPr id="10257" name="MSSN1939.wav">
            <a:hlinkClick r:id="" action="ppaction://media"/>
          </p:cNvPr>
          <p:cNvPicPr>
            <a:picLocks noGrp="1" noRot="1" noChangeAspect="1" noChangeArrowheads="1"/>
          </p:cNvPicPr>
          <p:nvPr>
            <p:ph sz="half" idx="2"/>
            <a:wavAudioFile r:embed="rId1" name="MSSN00542A0000[1].wav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8459788" y="1484313"/>
            <a:ext cx="304800" cy="304800"/>
          </a:xfrm>
        </p:spPr>
      </p:pic>
      <p:pic>
        <p:nvPicPr>
          <p:cNvPr id="8203" name="Picture 21" descr="sflow1s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956550" y="4508500"/>
            <a:ext cx="7905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4" name="Picture 22" descr="sflow1s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11863" y="5229225"/>
            <a:ext cx="7905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5" name="Picture 23" descr="sflow1s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356100" y="5373688"/>
            <a:ext cx="7905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1" fill="hold"/>
                                        <p:tgtEl>
                                          <p:spTgt spid="1025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8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4" dur="1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8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8" dur="1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8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2" dur="10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7" dur="20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9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31" dur="20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30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30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36" repeatCount="3000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257"/>
                </p:tgtEl>
              </p:cMediaNode>
            </p:audio>
          </p:childTnLst>
        </p:cTn>
      </p:par>
    </p:tnLst>
    <p:bldLst>
      <p:bldP spid="10251" grpId="0" animBg="1"/>
      <p:bldP spid="1025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81" name="Cloud"/>
          <p:cNvSpPr>
            <a:spLocks noChangeAspect="1" noEditPoints="1" noChangeArrowheads="1"/>
          </p:cNvSpPr>
          <p:nvPr/>
        </p:nvSpPr>
        <p:spPr bwMode="auto">
          <a:xfrm>
            <a:off x="5940425" y="333375"/>
            <a:ext cx="2743200" cy="1838325"/>
          </a:xfrm>
          <a:custGeom>
            <a:avLst/>
            <a:gdLst>
              <a:gd name="T0" fmla="*/ 8509 w 21600"/>
              <a:gd name="T1" fmla="*/ 919163 h 21600"/>
              <a:gd name="T2" fmla="*/ 1371600 w 21600"/>
              <a:gd name="T3" fmla="*/ 1836368 h 21600"/>
              <a:gd name="T4" fmla="*/ 2740914 w 21600"/>
              <a:gd name="T5" fmla="*/ 919163 h 21600"/>
              <a:gd name="T6" fmla="*/ 1371600 w 21600"/>
              <a:gd name="T7" fmla="*/ 105108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5013325"/>
            <a:ext cx="8229600" cy="1143000"/>
          </a:xfrm>
        </p:spPr>
        <p:txBody>
          <a:bodyPr/>
          <a:lstStyle/>
          <a:p>
            <a:pPr algn="l" eaLnBrk="1" hangingPunct="1"/>
            <a:r>
              <a:rPr lang="en-GB" sz="4000" smtClean="0">
                <a:latin typeface="Comic Sans MS" pitchFamily="66" charset="0"/>
              </a:rPr>
              <a:t>On Thursday he ate through four strawberries, but he was still hungry</a:t>
            </a:r>
            <a:r>
              <a:rPr lang="en-GB" sz="4000" smtClean="0"/>
              <a:t>.</a:t>
            </a:r>
            <a:endParaRPr lang="en-US" sz="4000" smtClean="0"/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288" y="2420938"/>
            <a:ext cx="2592387" cy="184467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  <p:pic>
        <p:nvPicPr>
          <p:cNvPr id="11270" name="Picture 6" descr="strawberry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87900" y="2808288"/>
            <a:ext cx="11525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2" name="Picture 8" descr="strawberry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35825" y="2806700"/>
            <a:ext cx="1081088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4" name="Picture 10" descr="strawberry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40425" y="2808288"/>
            <a:ext cx="1079500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6" name="Picture 12" descr="strawberry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19475" y="2708275"/>
            <a:ext cx="1179513" cy="1179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7" name="AutoShape 13"/>
          <p:cNvSpPr>
            <a:spLocks noChangeArrowheads="1"/>
          </p:cNvSpPr>
          <p:nvPr/>
        </p:nvSpPr>
        <p:spPr bwMode="auto">
          <a:xfrm>
            <a:off x="3563938" y="333375"/>
            <a:ext cx="3313112" cy="935038"/>
          </a:xfrm>
          <a:prstGeom prst="wedgeRoundRectCallout">
            <a:avLst>
              <a:gd name="adj1" fmla="val -70366"/>
              <a:gd name="adj2" fmla="val 265620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es-ES"/>
          </a:p>
        </p:txBody>
      </p:sp>
      <p:sp>
        <p:nvSpPr>
          <p:cNvPr id="11278" name="Text Box 14"/>
          <p:cNvSpPr txBox="1">
            <a:spLocks noChangeArrowheads="1"/>
          </p:cNvSpPr>
          <p:nvPr/>
        </p:nvSpPr>
        <p:spPr bwMode="auto">
          <a:xfrm>
            <a:off x="3779838" y="692150"/>
            <a:ext cx="2736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>
                <a:latin typeface="Comic Sans MS" pitchFamily="66" charset="0"/>
              </a:rPr>
              <a:t>I’m still hungry!</a:t>
            </a:r>
            <a:endParaRPr lang="en-US" sz="2000">
              <a:latin typeface="Comic Sans MS" pitchFamily="66" charset="0"/>
            </a:endParaRPr>
          </a:p>
        </p:txBody>
      </p:sp>
      <p:pic>
        <p:nvPicPr>
          <p:cNvPr id="11279" name="MSSN1939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MSSN00542A0000[1].wav"/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172450" y="54927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80" name="Cloud"/>
          <p:cNvSpPr>
            <a:spLocks noChangeAspect="1" noEditPoints="1" noChangeArrowheads="1"/>
          </p:cNvSpPr>
          <p:nvPr/>
        </p:nvSpPr>
        <p:spPr bwMode="auto">
          <a:xfrm>
            <a:off x="179388" y="260350"/>
            <a:ext cx="2743200" cy="1838325"/>
          </a:xfrm>
          <a:custGeom>
            <a:avLst/>
            <a:gdLst>
              <a:gd name="T0" fmla="*/ 8509 w 21600"/>
              <a:gd name="T1" fmla="*/ 919163 h 21600"/>
              <a:gd name="T2" fmla="*/ 1371600 w 21600"/>
              <a:gd name="T3" fmla="*/ 1836368 h 21600"/>
              <a:gd name="T4" fmla="*/ 2740914 w 21600"/>
              <a:gd name="T5" fmla="*/ 919163 h 21600"/>
              <a:gd name="T6" fmla="*/ 1371600 w 21600"/>
              <a:gd name="T7" fmla="*/ 105108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1" fill="hold"/>
                                        <p:tgtEl>
                                          <p:spTgt spid="1127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2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112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3000" fill="hold"/>
                                        <p:tgtEl>
                                          <p:spTgt spid="112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7" presetID="8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8" dur="10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1" presetID="8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2" dur="1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5" presetID="8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6" dur="10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3000" fill="hold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33" presetID="8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4" dur="10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37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39" dur="20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42" dur="20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43" repeatCount="4000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279"/>
                </p:tgtEl>
              </p:cMediaNode>
            </p:audio>
          </p:childTnLst>
        </p:cTn>
      </p:par>
    </p:tnLst>
    <p:bldLst>
      <p:bldP spid="11277" grpId="0" animBg="1"/>
      <p:bldP spid="1127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45882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8" name="Cloud"/>
          <p:cNvSpPr>
            <a:spLocks noChangeAspect="1" noEditPoints="1" noChangeArrowheads="1"/>
          </p:cNvSpPr>
          <p:nvPr/>
        </p:nvSpPr>
        <p:spPr bwMode="auto">
          <a:xfrm>
            <a:off x="179388" y="260350"/>
            <a:ext cx="2743200" cy="1838325"/>
          </a:xfrm>
          <a:custGeom>
            <a:avLst/>
            <a:gdLst>
              <a:gd name="T0" fmla="*/ 8509 w 21600"/>
              <a:gd name="T1" fmla="*/ 919163 h 21600"/>
              <a:gd name="T2" fmla="*/ 1371600 w 21600"/>
              <a:gd name="T3" fmla="*/ 1836368 h 21600"/>
              <a:gd name="T4" fmla="*/ 2740914 w 21600"/>
              <a:gd name="T5" fmla="*/ 919163 h 21600"/>
              <a:gd name="T6" fmla="*/ 1371600 w 21600"/>
              <a:gd name="T7" fmla="*/ 105108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smtClean="0"/>
              <a:t>On Friday he ate through five oranges, but he was still hungry.</a:t>
            </a:r>
            <a:endParaRPr lang="en-US" sz="4000" smtClean="0"/>
          </a:p>
        </p:txBody>
      </p:sp>
      <p:pic>
        <p:nvPicPr>
          <p:cNvPr id="12293" name="Picture 5" descr="thumb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24525" y="3573463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5" name="Picture 7" descr="thumb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59563" y="2420938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7" name="Picture 9" descr="thumb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48038" y="3429000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9" name="Picture 11" descr="thumb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2781300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1" name="Picture 13" descr="thumb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67625" y="3573463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2" name="Picture 1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8313" y="3644900"/>
            <a:ext cx="2592387" cy="184467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  <p:sp>
        <p:nvSpPr>
          <p:cNvPr id="12303" name="AutoShape 15"/>
          <p:cNvSpPr>
            <a:spLocks noChangeArrowheads="1"/>
          </p:cNvSpPr>
          <p:nvPr/>
        </p:nvSpPr>
        <p:spPr bwMode="auto">
          <a:xfrm>
            <a:off x="3419475" y="1773238"/>
            <a:ext cx="3313113" cy="792162"/>
          </a:xfrm>
          <a:prstGeom prst="wedgeRoundRectCallout">
            <a:avLst>
              <a:gd name="adj1" fmla="val -72519"/>
              <a:gd name="adj2" fmla="val 268037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es-ES"/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3635375" y="1989138"/>
            <a:ext cx="2736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>
                <a:latin typeface="Comic Sans MS" pitchFamily="66" charset="0"/>
              </a:rPr>
              <a:t>I’m still hungry!</a:t>
            </a:r>
            <a:endParaRPr lang="en-US" sz="2000">
              <a:latin typeface="Comic Sans MS" pitchFamily="66" charset="0"/>
            </a:endParaRPr>
          </a:p>
        </p:txBody>
      </p:sp>
      <p:pic>
        <p:nvPicPr>
          <p:cNvPr id="12306" name="MSSN1954.wav">
            <a:hlinkClick r:id="" action="ppaction://media"/>
          </p:cNvPr>
          <p:cNvPicPr>
            <a:picLocks noGrp="1" noRot="1" noChangeAspect="1" noChangeArrowheads="1"/>
          </p:cNvPicPr>
          <p:nvPr>
            <p:ph idx="1"/>
            <a:wavAudioFile r:embed="rId1" name="MSSN00542A0000[1].wav"/>
          </p:nvPr>
        </p:nvPicPr>
        <p:blipFill>
          <a:blip r:embed="rId6" cstate="print"/>
          <a:srcRect/>
          <a:stretch>
            <a:fillRect/>
          </a:stretch>
        </p:blipFill>
        <p:spPr>
          <a:xfrm>
            <a:off x="8388350" y="476250"/>
            <a:ext cx="304800" cy="304800"/>
          </a:xfrm>
        </p:spPr>
      </p:pic>
      <p:pic>
        <p:nvPicPr>
          <p:cNvPr id="10253" name="Picture 21" descr="sflow1s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516688" y="5516563"/>
            <a:ext cx="7905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4" name="Picture 22" descr="sflow1s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059113" y="5516563"/>
            <a:ext cx="7905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1" fill="hold"/>
                                        <p:tgtEl>
                                          <p:spTgt spid="1230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8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4" dur="10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8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8" dur="10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5" presetID="8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6" dur="1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9" presetID="8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0" dur="10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3" presetID="8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4" dur="10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7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39" dur="20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42" dur="20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43" repeatCount="5000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306"/>
                </p:tgtEl>
              </p:cMediaNode>
            </p:audio>
          </p:childTnLst>
        </p:cTn>
      </p:par>
    </p:tnLst>
    <p:bldLst>
      <p:bldP spid="12303" grpId="0" animBg="1"/>
      <p:bldP spid="12304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</TotalTime>
  <Words>286</Words>
  <Application>Microsoft Office PowerPoint</Application>
  <PresentationFormat>Presentazione su schermo (4:3)</PresentationFormat>
  <Paragraphs>35</Paragraphs>
  <Slides>16</Slides>
  <Notes>0</Notes>
  <HiddenSlides>0</HiddenSlides>
  <MMClips>12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17" baseType="lpstr">
      <vt:lpstr>Default Design</vt:lpstr>
      <vt:lpstr>The Very Hungry Caterpillar.</vt:lpstr>
      <vt:lpstr>Diapositiva 2</vt:lpstr>
      <vt:lpstr>One Sunday morning the warm sun came up and pop! Out of the egg came a tiny and very hungry caterpillar.</vt:lpstr>
      <vt:lpstr>He started to look for some food. </vt:lpstr>
      <vt:lpstr>On Monday he ate through one apple. But he was still hungry.</vt:lpstr>
      <vt:lpstr>On Tuesday he ate through two pears, but he was still hungry.</vt:lpstr>
      <vt:lpstr>On Wednesday he ate through three plums, but he was still hungry.</vt:lpstr>
      <vt:lpstr>On Thursday he ate through four strawberries, but he was still hungry.</vt:lpstr>
      <vt:lpstr>On Friday he ate through five oranges, but he was still hungry.</vt:lpstr>
      <vt:lpstr>On Saturday he ate through…..</vt:lpstr>
      <vt:lpstr>The next day was Sunday again. The caterpillar ate through one nice green leaf, and after that he felt much better.</vt:lpstr>
      <vt:lpstr>Now he wasn’t hungry anymore- and he wasn’t a little caterpillar any more.</vt:lpstr>
      <vt:lpstr>He built a small house, called a cocoon, around himself. He stayed inside for more than two weeks.</vt:lpstr>
      <vt:lpstr>He was a beautiful butterfly!</vt:lpstr>
      <vt:lpstr>Diapositiva 15</vt:lpstr>
      <vt:lpstr>Diapositiva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Very Hungry Caterpillar.</dc:title>
  <dc:creator>Lorraine Webster</dc:creator>
  <cp:lastModifiedBy>user</cp:lastModifiedBy>
  <cp:revision>24</cp:revision>
  <dcterms:created xsi:type="dcterms:W3CDTF">2007-09-24T17:50:27Z</dcterms:created>
  <dcterms:modified xsi:type="dcterms:W3CDTF">2019-03-12T07:57:35Z</dcterms:modified>
</cp:coreProperties>
</file>