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66"/>
    <a:srgbClr val="EDEEB0"/>
    <a:srgbClr val="663300"/>
    <a:srgbClr val="996633"/>
    <a:srgbClr val="EEFDA1"/>
    <a:srgbClr val="F8FAA4"/>
    <a:srgbClr val="B5DFE9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621" autoAdjust="0"/>
    <p:restoredTop sz="94563" autoAdjust="0"/>
  </p:normalViewPr>
  <p:slideViewPr>
    <p:cSldViewPr>
      <p:cViewPr>
        <p:scale>
          <a:sx n="94" d="100"/>
          <a:sy n="94" d="100"/>
        </p:scale>
        <p:origin x="-72" y="17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6B3EC-387D-49D8-A410-4850CDEC125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936CE-A6CA-49A4-A704-643F4F56D45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B12C8-B2FC-4220-AA6B-318832A71C5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581EB-A21A-438A-BD2E-608186B286B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B65DA-6D12-4C03-92B2-117C07AEE3B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D2B76-41BA-4AA0-A05C-ACADCDBDEE5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423C8-A313-4DC9-8882-FB389053440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AD6F6-F5E9-4EE2-81E7-CF70023A2B5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BD684-44B3-461F-B335-96B24B7AD8D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A936F-9F26-4C35-941C-3752B84665B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29E8B-B9F6-45D5-B10E-8C180B5C1BB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51D6C4C-1D65-40AE-9D4E-1B95A5B1025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.uk/imgres?imgurl=http://dclips.fundraw.com/thumbdir/pie_cherry.jpg&amp;imgrefurl=http://www.fundraw.com/clipart/categories/Cooking_And_Food/Cake_And_Baked_Goods/00000020&amp;h=94&amp;w=94&amp;sz=7&amp;hl=en&amp;start=1&amp;um=1&amp;tbnid=iIEbLm2Ship7FM:&amp;tbnh=80&amp;tbnw=80&amp;prev=/images?q=cherry+pie+clip+art&amp;svnum=10&amp;um=1&amp;hl=en&amp;rlz=1T4ADBF_en-GBGB233GB233&amp;sa=N" TargetMode="External"/><Relationship Id="rId13" Type="http://schemas.openxmlformats.org/officeDocument/2006/relationships/image" Target="../media/image15.jpeg"/><Relationship Id="rId18" Type="http://schemas.openxmlformats.org/officeDocument/2006/relationships/hyperlink" Target="http://images.google.co.uk/imgres?imgurl=http://www.clipartandcrafts.com/clipart/themes/party/thumbs/ice-cream-cone-th.gif&amp;imgrefurl=http://www.clipartandcrafts.com/clipart/themes/party/index.htm&amp;h=125&amp;w=71&amp;sz=3&amp;hl=en&amp;start=21&amp;um=1&amp;tbnid=yeAGL_54ivu4TM:&amp;tbnh=90&amp;tbnw=51&amp;prev=/images?q=ice-cream+cone+clip+art&amp;start=20&amp;ndsp=20&amp;svnum=10&amp;um=1&amp;hl=en&amp;rlz=1T4ADBF_en-GBGB233GB233&amp;sa=N" TargetMode="External"/><Relationship Id="rId3" Type="http://schemas.openxmlformats.org/officeDocument/2006/relationships/image" Target="../media/image1.png"/><Relationship Id="rId21" Type="http://schemas.openxmlformats.org/officeDocument/2006/relationships/image" Target="../media/image19.jpeg"/><Relationship Id="rId7" Type="http://schemas.openxmlformats.org/officeDocument/2006/relationships/image" Target="../media/image12.jpeg"/><Relationship Id="rId12" Type="http://schemas.openxmlformats.org/officeDocument/2006/relationships/hyperlink" Target="http://images.google.co.uk/imgres?imgurl=http://www.pcc-web.com/depts/ict/schKS4Year10/coursework/Clipart3%20salami.bmp&amp;imgrefurl=http://www.pcc-web.com/depts/ict/SchKS3Year10.asp&amp;h=96&amp;w=150&amp;sz=16&amp;hl=en&amp;start=3&amp;um=1&amp;tbnid=FJVcy3bMcV5MzM:&amp;tbnh=61&amp;tbnw=96&amp;prev=/images?q=salami+clip+art&amp;svnum=10&amp;um=1&amp;hl=en&amp;rlz=1T4ADBF_en-GBGB233GB233&amp;sa=N" TargetMode="External"/><Relationship Id="rId17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images.google.co.uk/imgres?imgurl=http://www.designedtoat.com/clipart/food6.gif&amp;imgrefurl=http://www.designedtoat.com/food.htm&amp;h=98&amp;w=117&amp;sz=7&amp;hl=en&amp;start=7&amp;um=1&amp;tbnid=tb3mkVAePgg-OM:&amp;tbnh=74&amp;tbnw=88&amp;prev=/images?q=swiss+cheese+clip+art&amp;svnum=10&amp;um=1&amp;hl=en&amp;rlz=1T4ADBF_en-GBGB233GB233&amp;sa=N" TargetMode="External"/><Relationship Id="rId20" Type="http://schemas.openxmlformats.org/officeDocument/2006/relationships/hyperlink" Target="http://www.fotosearch.com/comp/ART/ART168/EAT024.jpg" TargetMode="External"/><Relationship Id="rId1" Type="http://schemas.openxmlformats.org/officeDocument/2006/relationships/audio" Target="../media/audio3.wav"/><Relationship Id="rId6" Type="http://schemas.openxmlformats.org/officeDocument/2006/relationships/hyperlink" Target="http://images.google.co.uk/imgres?imgurl=http://leighhouse.typepad.com/photos/uncategorized/sausage35.jpg&amp;imgrefurl=http://leighhouse.typepad.com/blog/media_mix/index.html&amp;h=383&amp;w=493&amp;sz=15&amp;hl=en&amp;start=11&amp;um=1&amp;tbnid=3w4xGoEF_mKScM:&amp;tbnh=101&amp;tbnw=130&amp;prev=/images?q=sausage+clip+art&amp;svnum=10&amp;um=1&amp;hl=en&amp;rlz=1T4ADBF_en-GBGB233GB233&amp;sa=N" TargetMode="External"/><Relationship Id="rId11" Type="http://schemas.openxmlformats.org/officeDocument/2006/relationships/image" Target="../media/image14.jpeg"/><Relationship Id="rId24" Type="http://schemas.openxmlformats.org/officeDocument/2006/relationships/image" Target="../media/image20.jpeg"/><Relationship Id="rId5" Type="http://schemas.openxmlformats.org/officeDocument/2006/relationships/image" Target="../media/image11.jpeg"/><Relationship Id="rId15" Type="http://schemas.openxmlformats.org/officeDocument/2006/relationships/image" Target="../media/image16.jpeg"/><Relationship Id="rId23" Type="http://schemas.openxmlformats.org/officeDocument/2006/relationships/hyperlink" Target="http://images.google.co.uk/imgres?imgurl=http://dclips.fundraw.com/zobo500dir/watermelon_simple.jpg&amp;imgrefurl=http://www.fundraw.com/clipart/clip-art/00002637/Watermelon-Slice/&amp;h=397&amp;w=500&amp;sz=44&amp;hl=en&amp;start=6&amp;um=1&amp;tbnid=YgOCEYI0EnxzWM:&amp;tbnh=103&amp;tbnw=130&amp;prev=/images?q=water+melon+clip+art&amp;svnum=10&amp;um=1&amp;hl=en&amp;rlz=1T4ADBF_en-GBGB233GB233&amp;sa=N" TargetMode="External"/><Relationship Id="rId10" Type="http://schemas.openxmlformats.org/officeDocument/2006/relationships/hyperlink" Target="http://images.google.co.uk/imgres?imgurl=http://67.15.62.77/_gallery/_TN/0269-0609-0421-4829_TN.jpg&amp;imgrefurl=http://www.acclaimimages.com/search_terms/swirl.html&amp;h=100&amp;w=67&amp;sz=3&amp;hl=en&amp;start=4&amp;um=1&amp;tbnid=t0dQm3Eh9aZgWM:&amp;tbnh=82&amp;tbnw=55&amp;prev=/images?q=lollipop+clip+art&amp;svnum=10&amp;um=1&amp;hl=en&amp;rlz=1T4ADBF_en-GBGB233GB233&amp;sa=N" TargetMode="External"/><Relationship Id="rId19" Type="http://schemas.openxmlformats.org/officeDocument/2006/relationships/image" Target="../media/image18.jpeg"/><Relationship Id="rId4" Type="http://schemas.openxmlformats.org/officeDocument/2006/relationships/hyperlink" Target="http://images.google.co.uk/imgres?imgurl=http://www.lakeshorelearning.com/resource/graphics/clip_cupcake.jpg&amp;imgrefurl=http://www.lakeshorelearning.com/resource/clipart/holidaysmac.tem&amp;h=70&amp;w=70&amp;sz=4&amp;hl=en&amp;start=4&amp;um=1&amp;tbnid=RiJEVtduDZTbjM:&amp;tbnh=68&amp;tbnw=68&amp;prev=/images?q=cup+cake+clip+art&amp;svnum=10&amp;um=1&amp;hl=en&amp;rlz=1T4ADBF_en-GBGB233GB233&amp;sa=N" TargetMode="External"/><Relationship Id="rId9" Type="http://schemas.openxmlformats.org/officeDocument/2006/relationships/image" Target="../media/image13.jpeg"/><Relationship Id="rId14" Type="http://schemas.openxmlformats.org/officeDocument/2006/relationships/hyperlink" Target="http://clipartmountain.com/clip3/pickle12.gif" TargetMode="External"/><Relationship Id="rId2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6" Type="http://schemas.openxmlformats.org/officeDocument/2006/relationships/image" Target="../media/image2.png"/><Relationship Id="rId5" Type="http://schemas.openxmlformats.org/officeDocument/2006/relationships/image" Target="../media/image21.jpeg"/><Relationship Id="rId4" Type="http://schemas.openxmlformats.org/officeDocument/2006/relationships/hyperlink" Target="http://www.buy-clip-art.com/store_files/store_images/Clipart/Nature/Leafs/tn_hostas_leaf.gi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6.png"/><Relationship Id="rId2" Type="http://schemas.openxmlformats.org/officeDocument/2006/relationships/audio" Target="../media/audio5.wav"/><Relationship Id="rId1" Type="http://schemas.openxmlformats.org/officeDocument/2006/relationships/audio" Target="file:///C:\Documents%20and%20Settings\Lorraine%20Webster\Local%20Settings\Temporary%20Internet%20Files\Content.IE5\NTXB6YFU\MSj04310680000%5b1%5d.wav" TargetMode="External"/><Relationship Id="rId6" Type="http://schemas.openxmlformats.org/officeDocument/2006/relationships/image" Target="../media/image25.gif"/><Relationship Id="rId5" Type="http://schemas.openxmlformats.org/officeDocument/2006/relationships/image" Target="../media/image2.png"/><Relationship Id="rId4" Type="http://schemas.openxmlformats.org/officeDocument/2006/relationships/image" Target="../media/image24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clipart.nicubunu.ro/svg/fruits/orange.svg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hyperlink" Target="http://images.google.co.uk/imgres?imgurl=http://www.bigapplecloggers.com/images/apple_logo_MS_Clip.gif&amp;imgrefurl=http://www.bigapplecloggers.com/&amp;h=364&amp;w=341&amp;sz=4&amp;hl=en&amp;start=1&amp;um=1&amp;tbnid=rSd76EBBqgI_jM:&amp;tbnh=121&amp;tbnw=113&amp;prev=/images?q=apple+clip&amp;svnum=10&amp;um=1&amp;hl=en&amp;rlz=1T4ADBF_en-GBGB233GB233&amp;sa=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lipart.nicubunu.ro/png/fruits/strawberry.svg.png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png"/><Relationship Id="rId9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6" Type="http://schemas.openxmlformats.org/officeDocument/2006/relationships/image" Target="../media/image6.jpeg"/><Relationship Id="rId5" Type="http://schemas.openxmlformats.org/officeDocument/2006/relationships/hyperlink" Target="http://images.google.co.uk/imgres?imgurl=http://www.bigapplecloggers.com/images/apple_logo_MS_Clip.gif&amp;imgrefurl=http://www.bigapplecloggers.com/&amp;h=364&amp;w=341&amp;sz=4&amp;hl=en&amp;start=1&amp;um=1&amp;tbnid=rSd76EBBqgI_jM:&amp;tbnh=121&amp;tbnw=113&amp;prev=/images?q=apple+clip&amp;svnum=10&amp;um=1&amp;hl=en&amp;rlz=1T4ADBF_en-GBGB233GB233&amp;sa=N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3.wav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6" Type="http://schemas.openxmlformats.org/officeDocument/2006/relationships/image" Target="../media/image2.png"/><Relationship Id="rId5" Type="http://schemas.openxmlformats.org/officeDocument/2006/relationships/image" Target="../media/image9.jpeg"/><Relationship Id="rId4" Type="http://schemas.openxmlformats.org/officeDocument/2006/relationships/hyperlink" Target="http://clipart.nicubunu.ro/png/fruits/strawberry.svg.pn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lipart.nicubunu.ro/svg/fruits/orange.svg" TargetMode="Externa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1600" y="836613"/>
            <a:ext cx="7772400" cy="1470025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Comic Sans MS" pitchFamily="66" charset="0"/>
              </a:rPr>
              <a:t>The Very Hungry Caterpillar</a:t>
            </a:r>
            <a:r>
              <a:rPr lang="en-GB" dirty="0" smtClean="0"/>
              <a:t>.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9512" y="5085184"/>
            <a:ext cx="3240360" cy="699864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Comic Sans MS" pitchFamily="66" charset="0"/>
              </a:rPr>
              <a:t>By Eric Carle </a:t>
            </a: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2133600"/>
            <a:ext cx="4211637" cy="29972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5868144" y="6237312"/>
            <a:ext cx="2569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Teacher</a:t>
            </a:r>
            <a:r>
              <a:rPr lang="it-IT" dirty="0" smtClean="0"/>
              <a:t>: </a:t>
            </a:r>
            <a:r>
              <a:rPr lang="it-IT" dirty="0" err="1" smtClean="0"/>
              <a:t>M.Letizia</a:t>
            </a:r>
            <a:r>
              <a:rPr lang="it-IT" dirty="0" smtClean="0"/>
              <a:t> </a:t>
            </a:r>
            <a:r>
              <a:rPr lang="it-IT" dirty="0" err="1" smtClean="0"/>
              <a:t>Fani</a:t>
            </a:r>
            <a:endParaRPr lang="it-IT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4705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36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4437063"/>
            <a:ext cx="2951162" cy="21129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13333" name="Picture 21" descr="clip_cupcak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088" y="551656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1" name="Picture 19" descr="sausage35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24750" y="4149725"/>
            <a:ext cx="123825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17" descr="pie_cherry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64163" y="4005263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15" descr="0269-0609-0421-4829_TN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2276475"/>
            <a:ext cx="9652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3" descr="Clipart3%2520salami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825" y="4076700"/>
            <a:ext cx="1655763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9" descr="pickle12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011863" y="1700213"/>
            <a:ext cx="1512887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1" descr="food6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596188" y="2133600"/>
            <a:ext cx="1368425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 descr="ice-cream-cone-th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203575" y="1700213"/>
            <a:ext cx="8985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EAT024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042988" y="1773238"/>
            <a:ext cx="1657350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/>
              <a:t>On Saturday he ate through…..</a:t>
            </a:r>
            <a:endParaRPr lang="en-US" smtClean="0"/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5435600" y="5229225"/>
            <a:ext cx="36004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That night he had stomach-ache!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13339" name="AutoShape 27"/>
          <p:cNvSpPr>
            <a:spLocks noChangeArrowheads="1"/>
          </p:cNvSpPr>
          <p:nvPr/>
        </p:nvSpPr>
        <p:spPr bwMode="auto">
          <a:xfrm>
            <a:off x="3851275" y="1989138"/>
            <a:ext cx="2014538" cy="1295400"/>
          </a:xfrm>
          <a:prstGeom prst="cloudCallout">
            <a:avLst>
              <a:gd name="adj1" fmla="val -28389"/>
              <a:gd name="adj2" fmla="val 14881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s-ES"/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4284663" y="2420938"/>
            <a:ext cx="230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I’m ill!</a:t>
            </a:r>
            <a:endParaRPr lang="en-US">
              <a:latin typeface="Comic Sans MS" pitchFamily="66" charset="0"/>
            </a:endParaRPr>
          </a:p>
        </p:txBody>
      </p:sp>
      <p:pic>
        <p:nvPicPr>
          <p:cNvPr id="13344" name="MSSN1954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SN00542A0000[1].wav"/>
          </p:nvPr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831691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5" name="Picture 23" descr="watermelon_simple">
            <a:hlinkClick r:id="rId23"/>
          </p:cNvPr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6300788" y="3284538"/>
            <a:ext cx="12382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133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2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7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2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4" dur="1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66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8" dur="2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1" dur="2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44"/>
                </p:tgtEl>
              </p:cMediaNode>
            </p:audio>
          </p:childTnLst>
        </p:cTn>
      </p:par>
    </p:tnLst>
    <p:bldLst>
      <p:bldP spid="13338" grpId="0"/>
      <p:bldP spid="13339" grpId="0" animBg="1"/>
      <p:bldP spid="133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5215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Cloud"/>
          <p:cNvSpPr>
            <a:spLocks noChangeAspect="1" noEditPoints="1" noChangeArrowheads="1"/>
          </p:cNvSpPr>
          <p:nvPr/>
        </p:nvSpPr>
        <p:spPr bwMode="auto">
          <a:xfrm>
            <a:off x="6400800" y="260350"/>
            <a:ext cx="2743200" cy="1838325"/>
          </a:xfrm>
          <a:custGeom>
            <a:avLst/>
            <a:gdLst>
              <a:gd name="T0" fmla="*/ 8509 w 21600"/>
              <a:gd name="T1" fmla="*/ 919163 h 21600"/>
              <a:gd name="T2" fmla="*/ 1371600 w 21600"/>
              <a:gd name="T3" fmla="*/ 1836368 h 21600"/>
              <a:gd name="T4" fmla="*/ 2740914 w 21600"/>
              <a:gd name="T5" fmla="*/ 919163 h 21600"/>
              <a:gd name="T6" fmla="*/ 1371600 w 21600"/>
              <a:gd name="T7" fmla="*/ 1051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013325"/>
            <a:ext cx="8229600" cy="1143000"/>
          </a:xfrm>
        </p:spPr>
        <p:txBody>
          <a:bodyPr/>
          <a:lstStyle/>
          <a:p>
            <a:pPr algn="l" eaLnBrk="1" hangingPunct="1"/>
            <a:r>
              <a:rPr lang="en-GB" sz="4000" smtClean="0">
                <a:latin typeface="Comic Sans MS" pitchFamily="66" charset="0"/>
              </a:rPr>
              <a:t>The next day was Sunday again. The caterpillar ate through one nice green leaf, and after that he felt much better.</a:t>
            </a:r>
            <a:endParaRPr lang="en-US" sz="4000" smtClean="0">
              <a:latin typeface="Comic Sans MS" pitchFamily="66" charset="0"/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2708275"/>
            <a:ext cx="2160588" cy="15367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14342" name="Picture 6" descr="tn_hostas_lea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81475" y="1700213"/>
            <a:ext cx="2119313" cy="211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MSSN1954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SN00542A0000[1]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8350" y="6207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Cloud"/>
          <p:cNvSpPr>
            <a:spLocks noChangeAspect="1" noEditPoints="1" noChangeArrowheads="1"/>
          </p:cNvSpPr>
          <p:nvPr/>
        </p:nvSpPr>
        <p:spPr bwMode="auto">
          <a:xfrm>
            <a:off x="179388" y="260350"/>
            <a:ext cx="2743200" cy="1838325"/>
          </a:xfrm>
          <a:custGeom>
            <a:avLst/>
            <a:gdLst>
              <a:gd name="T0" fmla="*/ 8509 w 21600"/>
              <a:gd name="T1" fmla="*/ 919163 h 21600"/>
              <a:gd name="T2" fmla="*/ 1371600 w 21600"/>
              <a:gd name="T3" fmla="*/ 1836368 h 21600"/>
              <a:gd name="T4" fmla="*/ 2740914 w 21600"/>
              <a:gd name="T5" fmla="*/ 919163 h 21600"/>
              <a:gd name="T6" fmla="*/ 1371600 w 21600"/>
              <a:gd name="T7" fmla="*/ 1051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2" name="Picture 10" descr="sflow1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85113" y="3429000"/>
            <a:ext cx="7905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359" fill="hold"/>
                                        <p:tgtEl>
                                          <p:spTgt spid="143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4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Cloud"/>
          <p:cNvSpPr>
            <a:spLocks noChangeAspect="1" noEditPoints="1" noChangeArrowheads="1"/>
          </p:cNvSpPr>
          <p:nvPr/>
        </p:nvSpPr>
        <p:spPr bwMode="auto">
          <a:xfrm>
            <a:off x="5364163" y="404813"/>
            <a:ext cx="2743200" cy="1838325"/>
          </a:xfrm>
          <a:custGeom>
            <a:avLst/>
            <a:gdLst>
              <a:gd name="T0" fmla="*/ 8509 w 21600"/>
              <a:gd name="T1" fmla="*/ 919163 h 21600"/>
              <a:gd name="T2" fmla="*/ 1371600 w 21600"/>
              <a:gd name="T3" fmla="*/ 1836368 h 21600"/>
              <a:gd name="T4" fmla="*/ 2740914 w 21600"/>
              <a:gd name="T5" fmla="*/ 919163 h 21600"/>
              <a:gd name="T6" fmla="*/ 1371600 w 21600"/>
              <a:gd name="T7" fmla="*/ 1051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5372" name="Cloud"/>
          <p:cNvSpPr>
            <a:spLocks noChangeAspect="1" noEditPoints="1" noChangeArrowheads="1"/>
          </p:cNvSpPr>
          <p:nvPr/>
        </p:nvSpPr>
        <p:spPr bwMode="auto">
          <a:xfrm>
            <a:off x="179388" y="260350"/>
            <a:ext cx="2743200" cy="1838325"/>
          </a:xfrm>
          <a:custGeom>
            <a:avLst/>
            <a:gdLst>
              <a:gd name="T0" fmla="*/ 8509 w 21600"/>
              <a:gd name="T1" fmla="*/ 919163 h 21600"/>
              <a:gd name="T2" fmla="*/ 1371600 w 21600"/>
              <a:gd name="T3" fmla="*/ 1836368 h 21600"/>
              <a:gd name="T4" fmla="*/ 2740914 w 21600"/>
              <a:gd name="T5" fmla="*/ 919163 h 21600"/>
              <a:gd name="T6" fmla="*/ 1371600 w 21600"/>
              <a:gd name="T7" fmla="*/ 1051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>
                <a:latin typeface="Comic Sans MS" pitchFamily="66" charset="0"/>
              </a:rPr>
              <a:t>Now he wasn’t hungry anymore- and he wasn’t a little caterpillar any more.</a:t>
            </a:r>
            <a:endParaRPr lang="en-US" sz="4000" smtClean="0">
              <a:latin typeface="Comic Sans MS" pitchFamily="66" charset="0"/>
            </a:endParaRPr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2889250"/>
            <a:ext cx="6192838" cy="396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95288" y="5516563"/>
            <a:ext cx="8280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He was a big, fat caterpillar.</a:t>
            </a:r>
            <a:r>
              <a:rPr lang="en-GB" sz="5400">
                <a:latin typeface="Comic Sans MS" pitchFamily="66" charset="0"/>
              </a:rPr>
              <a:t> </a:t>
            </a:r>
            <a:endParaRPr lang="en-US" sz="5400">
              <a:latin typeface="Comic Sans MS" pitchFamily="66" charset="0"/>
            </a:endParaRPr>
          </a:p>
        </p:txBody>
      </p:sp>
      <p:pic>
        <p:nvPicPr>
          <p:cNvPr id="15371" name="MSj01954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3882360000[1]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5992813"/>
            <a:ext cx="86518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4" descr="sflow1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53425" y="5661025"/>
            <a:ext cx="7905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6235" fill="hold"/>
                                        <p:tgtEl>
                                          <p:spTgt spid="153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7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71"/>
                </p:tgtEl>
              </p:cMediaNode>
            </p:audio>
          </p:childTnLst>
        </p:cTn>
      </p:par>
    </p:tnLst>
    <p:bldLst>
      <p:bldP spid="153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He built a small house, called a cocoon, around himself. He stayed inside for more than two weeks.</a:t>
            </a:r>
            <a:endParaRPr lang="en-US" sz="4000" smtClean="0"/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844675"/>
            <a:ext cx="6840538" cy="335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1116013" y="5516563"/>
            <a:ext cx="7127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Then he nibbled a hole in the cocoon, pushed his way out ………</a:t>
            </a:r>
            <a:endParaRPr lang="en-US" sz="2400">
              <a:latin typeface="Comic Sans MS" pitchFamily="66" charset="0"/>
            </a:endParaRPr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3" cstate="print"/>
          <a:srcRect l="80859" t="22523" r="1563"/>
          <a:stretch>
            <a:fillRect/>
          </a:stretch>
        </p:blipFill>
        <p:spPr bwMode="auto">
          <a:xfrm>
            <a:off x="7019925" y="2420938"/>
            <a:ext cx="1103313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639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Cloud"/>
          <p:cNvSpPr>
            <a:spLocks noChangeAspect="1" noEditPoints="1" noChangeArrowheads="1"/>
          </p:cNvSpPr>
          <p:nvPr/>
        </p:nvSpPr>
        <p:spPr bwMode="auto">
          <a:xfrm rot="1562024">
            <a:off x="5003800" y="4221163"/>
            <a:ext cx="2743200" cy="1838325"/>
          </a:xfrm>
          <a:custGeom>
            <a:avLst/>
            <a:gdLst>
              <a:gd name="T0" fmla="*/ 8509 w 21600"/>
              <a:gd name="T1" fmla="*/ 919163 h 21600"/>
              <a:gd name="T2" fmla="*/ 1371600 w 21600"/>
              <a:gd name="T3" fmla="*/ 1836368 h 21600"/>
              <a:gd name="T4" fmla="*/ 2740914 w 21600"/>
              <a:gd name="T5" fmla="*/ 919163 h 21600"/>
              <a:gd name="T6" fmla="*/ 1371600 w 21600"/>
              <a:gd name="T7" fmla="*/ 1051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7417" name="Cloud"/>
          <p:cNvSpPr>
            <a:spLocks noChangeAspect="1" noEditPoints="1" noChangeArrowheads="1"/>
          </p:cNvSpPr>
          <p:nvPr/>
        </p:nvSpPr>
        <p:spPr bwMode="auto">
          <a:xfrm>
            <a:off x="250825" y="0"/>
            <a:ext cx="2743200" cy="1838325"/>
          </a:xfrm>
          <a:custGeom>
            <a:avLst/>
            <a:gdLst>
              <a:gd name="T0" fmla="*/ 8509 w 21600"/>
              <a:gd name="T1" fmla="*/ 919163 h 21600"/>
              <a:gd name="T2" fmla="*/ 1371600 w 21600"/>
              <a:gd name="T3" fmla="*/ 1836368 h 21600"/>
              <a:gd name="T4" fmla="*/ 2740914 w 21600"/>
              <a:gd name="T5" fmla="*/ 919163 h 21600"/>
              <a:gd name="T6" fmla="*/ 1371600 w 21600"/>
              <a:gd name="T7" fmla="*/ 1051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229225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He was a beautiful butterfly!</a:t>
            </a:r>
            <a:endParaRPr lang="en-US" smtClean="0">
              <a:latin typeface="Comic Sans MS" pitchFamily="66" charset="0"/>
            </a:endParaRPr>
          </a:p>
        </p:txBody>
      </p:sp>
      <p:pic>
        <p:nvPicPr>
          <p:cNvPr id="2" name="Picture 4" descr="MMj02835720000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108560">
            <a:off x="500063" y="1308100"/>
            <a:ext cx="4764088" cy="324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MSj04310680000[1]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04250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11" descr="MMj02834760000[1]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1500" y="-963613"/>
            <a:ext cx="3109913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j0214098.wav">
            <a:hlinkClick r:id="" action="ppaction://media"/>
          </p:cNvPr>
          <p:cNvPicPr>
            <a:picLocks noRot="1" noChangeAspect="1"/>
          </p:cNvPicPr>
          <p:nvPr>
            <a:wavAudioFile r:embed="rId2" name="j0214098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6100" y="15573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354 0.4829 C -0.38854 0.30675 -0.41354 0.13061 -0.34704 0.12691 C -0.2809 0.12321 -0.03263 0.51734 0.03438 0.46117 C 0.10139 0.405 -0.00937 -0.09385 0.05487 -0.20989 C 0.1191 -0.32593 0.33212 -0.29403 0.42014 -0.23439 C 0.50816 -0.17476 0.59931 0.03144 0.58334 0.14864 C 0.56737 0.26537 0.40035 0.45007 0.32414 0.46672 C 0.24792 0.48336 0.14393 0.31947 0.12622 0.24919 C 0.10851 0.17869 0.20174 0.08137 0.21806 0.04554 " pathEditMode="relative" rAng="0" ptsTypes="aaaaaaaa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6" y="-38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5001" fill="hold"/>
                                        <p:tgtEl>
                                          <p:spTgt spid="174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1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474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16"/>
                </p:tgtEl>
              </p:cMediaNode>
            </p:audio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asellaDiTesto 1"/>
          <p:cNvSpPr txBox="1">
            <a:spLocks noChangeArrowheads="1"/>
          </p:cNvSpPr>
          <p:nvPr/>
        </p:nvSpPr>
        <p:spPr bwMode="auto">
          <a:xfrm>
            <a:off x="468313" y="549275"/>
            <a:ext cx="79914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/>
              <a:t>HOW MANY FRUITS IN TOTAL?</a:t>
            </a:r>
          </a:p>
          <a:p>
            <a:r>
              <a:rPr lang="it-IT" sz="2800"/>
              <a:t>CAN YOU </a:t>
            </a:r>
            <a:r>
              <a:rPr lang="it-IT" sz="2800">
                <a:solidFill>
                  <a:srgbClr val="FF0000"/>
                </a:solidFill>
              </a:rPr>
              <a:t>SOLVE THE PROBLEM</a:t>
            </a:r>
            <a:r>
              <a:rPr lang="it-IT" sz="2800"/>
              <a:t>?</a:t>
            </a:r>
          </a:p>
        </p:txBody>
      </p:sp>
      <p:pic>
        <p:nvPicPr>
          <p:cNvPr id="3" name="Picture 6" descr="apple_logo_MS_Cli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349500"/>
            <a:ext cx="86518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CasellaDiTesto 3"/>
          <p:cNvSpPr txBox="1">
            <a:spLocks noChangeArrowheads="1"/>
          </p:cNvSpPr>
          <p:nvPr/>
        </p:nvSpPr>
        <p:spPr bwMode="auto">
          <a:xfrm>
            <a:off x="1331913" y="2420938"/>
            <a:ext cx="484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000"/>
              <a:t>+</a:t>
            </a:r>
          </a:p>
        </p:txBody>
      </p:sp>
      <p:pic>
        <p:nvPicPr>
          <p:cNvPr id="5" name="Picture 6" descr="fruit_clipart_pe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150" y="2349500"/>
            <a:ext cx="649288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fruit_clipart_pe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4438" y="2420938"/>
            <a:ext cx="5746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CasellaDiTesto 6"/>
          <p:cNvSpPr txBox="1">
            <a:spLocks noChangeArrowheads="1"/>
          </p:cNvSpPr>
          <p:nvPr/>
        </p:nvSpPr>
        <p:spPr bwMode="auto">
          <a:xfrm>
            <a:off x="3132138" y="2492375"/>
            <a:ext cx="484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000"/>
              <a:t>+</a:t>
            </a:r>
          </a:p>
        </p:txBody>
      </p:sp>
      <p:pic>
        <p:nvPicPr>
          <p:cNvPr id="8" name="Picture 6" descr="food3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00" y="2492375"/>
            <a:ext cx="647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food3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00" y="177323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food3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00" y="32131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2" descr="strawberry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463" y="2420938"/>
            <a:ext cx="6477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2" descr="strawberry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463" y="1773238"/>
            <a:ext cx="647700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strawberry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163" y="2420938"/>
            <a:ext cx="576262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2" descr="strawberry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163" y="1773238"/>
            <a:ext cx="647700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9" name="CasellaDiTesto 14"/>
          <p:cNvSpPr txBox="1">
            <a:spLocks noChangeArrowheads="1"/>
          </p:cNvSpPr>
          <p:nvPr/>
        </p:nvSpPr>
        <p:spPr bwMode="auto">
          <a:xfrm>
            <a:off x="4284663" y="2420938"/>
            <a:ext cx="484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000"/>
              <a:t>+</a:t>
            </a:r>
          </a:p>
        </p:txBody>
      </p:sp>
      <p:pic>
        <p:nvPicPr>
          <p:cNvPr id="16" name="Picture 9" descr="thumb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04025" y="1773238"/>
            <a:ext cx="7874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9" descr="thumb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04025" y="2492375"/>
            <a:ext cx="7874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9" descr="thumb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04025" y="3141663"/>
            <a:ext cx="7874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9" descr="thumb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04025" y="3860800"/>
            <a:ext cx="7874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9" descr="thumb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04025" y="4508500"/>
            <a:ext cx="7874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5" name="CasellaDiTesto 20"/>
          <p:cNvSpPr txBox="1">
            <a:spLocks noChangeArrowheads="1"/>
          </p:cNvSpPr>
          <p:nvPr/>
        </p:nvSpPr>
        <p:spPr bwMode="auto">
          <a:xfrm>
            <a:off x="6084888" y="2276475"/>
            <a:ext cx="484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000"/>
              <a:t>+</a:t>
            </a:r>
          </a:p>
        </p:txBody>
      </p:sp>
      <p:sp>
        <p:nvSpPr>
          <p:cNvPr id="11286" name="CasellaDiTesto 22"/>
          <p:cNvSpPr txBox="1">
            <a:spLocks noChangeArrowheads="1"/>
          </p:cNvSpPr>
          <p:nvPr/>
        </p:nvSpPr>
        <p:spPr bwMode="auto">
          <a:xfrm>
            <a:off x="684213" y="5229225"/>
            <a:ext cx="5759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/>
              <a:t>HOW CAN YOU CALCULATE?</a:t>
            </a:r>
          </a:p>
          <a:p>
            <a:r>
              <a:rPr lang="it-IT"/>
              <a:t>WRITE ON THE BLACKBOARD THE OPERATION…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elenamarieslp.files.wordpress.com/2012/04/smartboardcaterpill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333375"/>
            <a:ext cx="7775575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CasellaDiTesto 2"/>
          <p:cNvSpPr txBox="1">
            <a:spLocks noChangeArrowheads="1"/>
          </p:cNvSpPr>
          <p:nvPr/>
        </p:nvSpPr>
        <p:spPr bwMode="auto">
          <a:xfrm>
            <a:off x="2051050" y="260350"/>
            <a:ext cx="4810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/>
              <a:t>POINT TO THE RIGHT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4941888"/>
            <a:ext cx="8229600" cy="11128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3600" smtClean="0">
                <a:solidFill>
                  <a:schemeClr val="bg1"/>
                </a:solidFill>
                <a:latin typeface="Comic Sans MS" pitchFamily="66" charset="0"/>
              </a:rPr>
              <a:t>In the light of the moon a little egg lay on a leaf.</a:t>
            </a:r>
            <a:endParaRPr lang="en-US" sz="360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075" name="Oval 17"/>
          <p:cNvSpPr>
            <a:spLocks noChangeArrowheads="1"/>
          </p:cNvSpPr>
          <p:nvPr/>
        </p:nvSpPr>
        <p:spPr bwMode="auto">
          <a:xfrm rot="1831783">
            <a:off x="3394075" y="2582863"/>
            <a:ext cx="865188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3092" name="MSj01892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0748430000[1]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3" descr="The%20%20very%20hungry%20caterpillar1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913" y="333375"/>
            <a:ext cx="6480175" cy="4643438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23" fill="hold"/>
                                        <p:tgtEl>
                                          <p:spTgt spid="30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9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A8486"/>
            </a:gs>
            <a:gs pos="50000">
              <a:srgbClr val="9ABEC1"/>
            </a:gs>
            <a:gs pos="100000">
              <a:srgbClr val="B8E3E6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6" descr="sflow1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550" y="5445125"/>
            <a:ext cx="7905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18" descr="sflow1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2781300"/>
            <a:ext cx="7905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941888"/>
            <a:ext cx="8229600" cy="1143000"/>
          </a:xfrm>
        </p:spPr>
        <p:txBody>
          <a:bodyPr/>
          <a:lstStyle/>
          <a:p>
            <a:pPr algn="l" eaLnBrk="1" hangingPunct="1"/>
            <a:r>
              <a:rPr lang="en-GB" sz="3600" smtClean="0">
                <a:latin typeface="Comic Sans MS" pitchFamily="66" charset="0"/>
              </a:rPr>
              <a:t>One Sunday morning the warm sun came up and pop! Out of the egg came a tiny and very hungry caterpillar.</a:t>
            </a:r>
            <a:endParaRPr lang="en-US" sz="3600" smtClean="0">
              <a:latin typeface="Comic Sans MS" pitchFamily="66" charset="0"/>
            </a:endParaRPr>
          </a:p>
        </p:txBody>
      </p:sp>
      <p:pic>
        <p:nvPicPr>
          <p:cNvPr id="5126" name="Picture 6" descr="bsun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688" y="44450"/>
            <a:ext cx="264795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175" y="2205038"/>
            <a:ext cx="2592388" cy="1844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4103" name="Freeform 10"/>
          <p:cNvSpPr>
            <a:spLocks/>
          </p:cNvSpPr>
          <p:nvPr/>
        </p:nvSpPr>
        <p:spPr bwMode="auto">
          <a:xfrm>
            <a:off x="-36513" y="3656013"/>
            <a:ext cx="9659938" cy="947737"/>
          </a:xfrm>
          <a:custGeom>
            <a:avLst/>
            <a:gdLst>
              <a:gd name="T0" fmla="*/ 0 w 6085"/>
              <a:gd name="T1" fmla="*/ 2147483647 h 597"/>
              <a:gd name="T2" fmla="*/ 2147483647 w 6085"/>
              <a:gd name="T3" fmla="*/ 2147483647 h 597"/>
              <a:gd name="T4" fmla="*/ 2147483647 w 6085"/>
              <a:gd name="T5" fmla="*/ 2147483647 h 597"/>
              <a:gd name="T6" fmla="*/ 2147483647 w 6085"/>
              <a:gd name="T7" fmla="*/ 2147483647 h 597"/>
              <a:gd name="T8" fmla="*/ 2147483647 w 6085"/>
              <a:gd name="T9" fmla="*/ 2147483647 h 597"/>
              <a:gd name="T10" fmla="*/ 2147483647 w 6085"/>
              <a:gd name="T11" fmla="*/ 2147483647 h 59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085"/>
              <a:gd name="T19" fmla="*/ 0 h 597"/>
              <a:gd name="T20" fmla="*/ 6085 w 6085"/>
              <a:gd name="T21" fmla="*/ 597 h 59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085" h="597">
                <a:moveTo>
                  <a:pt x="0" y="583"/>
                </a:moveTo>
                <a:cubicBezTo>
                  <a:pt x="128" y="329"/>
                  <a:pt x="257" y="76"/>
                  <a:pt x="771" y="38"/>
                </a:cubicBezTo>
                <a:cubicBezTo>
                  <a:pt x="1285" y="0"/>
                  <a:pt x="2457" y="333"/>
                  <a:pt x="3084" y="356"/>
                </a:cubicBezTo>
                <a:cubicBezTo>
                  <a:pt x="3711" y="379"/>
                  <a:pt x="4075" y="145"/>
                  <a:pt x="4536" y="175"/>
                </a:cubicBezTo>
                <a:cubicBezTo>
                  <a:pt x="4997" y="205"/>
                  <a:pt x="5617" y="477"/>
                  <a:pt x="5851" y="537"/>
                </a:cubicBezTo>
                <a:cubicBezTo>
                  <a:pt x="6085" y="597"/>
                  <a:pt x="5927" y="537"/>
                  <a:pt x="5942" y="537"/>
                </a:cubicBezTo>
              </a:path>
            </a:pathLst>
          </a:custGeom>
          <a:noFill/>
          <a:ln w="76200" cmpd="sng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5133" name="MSj01892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3885740000[1]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288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4" name="Cloud"/>
          <p:cNvSpPr>
            <a:spLocks noChangeAspect="1" noEditPoints="1" noChangeArrowheads="1"/>
          </p:cNvSpPr>
          <p:nvPr/>
        </p:nvSpPr>
        <p:spPr bwMode="auto">
          <a:xfrm>
            <a:off x="971550" y="404813"/>
            <a:ext cx="2743200" cy="1838325"/>
          </a:xfrm>
          <a:custGeom>
            <a:avLst/>
            <a:gdLst>
              <a:gd name="T0" fmla="*/ 8509 w 21600"/>
              <a:gd name="T1" fmla="*/ 919163 h 21600"/>
              <a:gd name="T2" fmla="*/ 1371600 w 21600"/>
              <a:gd name="T3" fmla="*/ 1836368 h 21600"/>
              <a:gd name="T4" fmla="*/ 2740914 w 21600"/>
              <a:gd name="T5" fmla="*/ 919163 h 21600"/>
              <a:gd name="T6" fmla="*/ 1371600 w 21600"/>
              <a:gd name="T7" fmla="*/ 1051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135" name="Cloud"/>
          <p:cNvSpPr>
            <a:spLocks noChangeAspect="1" noEditPoints="1" noChangeArrowheads="1"/>
          </p:cNvSpPr>
          <p:nvPr/>
        </p:nvSpPr>
        <p:spPr bwMode="auto">
          <a:xfrm>
            <a:off x="4932363" y="0"/>
            <a:ext cx="2743200" cy="1838325"/>
          </a:xfrm>
          <a:custGeom>
            <a:avLst/>
            <a:gdLst>
              <a:gd name="T0" fmla="*/ 8509 w 21600"/>
              <a:gd name="T1" fmla="*/ 919163 h 21600"/>
              <a:gd name="T2" fmla="*/ 1371600 w 21600"/>
              <a:gd name="T3" fmla="*/ 1836368 h 21600"/>
              <a:gd name="T4" fmla="*/ 2740914 w 21600"/>
              <a:gd name="T5" fmla="*/ 919163 h 21600"/>
              <a:gd name="T6" fmla="*/ 1371600 w 21600"/>
              <a:gd name="T7" fmla="*/ 1051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107" name="Picture 17" descr="sflow1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2924175"/>
            <a:ext cx="7905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1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3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3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3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901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Cloud"/>
          <p:cNvSpPr>
            <a:spLocks noChangeAspect="1" noEditPoints="1" noChangeArrowheads="1"/>
          </p:cNvSpPr>
          <p:nvPr/>
        </p:nvSpPr>
        <p:spPr bwMode="auto">
          <a:xfrm>
            <a:off x="4427538" y="333375"/>
            <a:ext cx="2743200" cy="1838325"/>
          </a:xfrm>
          <a:custGeom>
            <a:avLst/>
            <a:gdLst>
              <a:gd name="T0" fmla="*/ 8509 w 21600"/>
              <a:gd name="T1" fmla="*/ 919163 h 21600"/>
              <a:gd name="T2" fmla="*/ 1371600 w 21600"/>
              <a:gd name="T3" fmla="*/ 1836368 h 21600"/>
              <a:gd name="T4" fmla="*/ 2740914 w 21600"/>
              <a:gd name="T5" fmla="*/ 919163 h 21600"/>
              <a:gd name="T6" fmla="*/ 1371600 w 21600"/>
              <a:gd name="T7" fmla="*/ 1051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5123" name="Picture 14" descr="sflow1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4724400"/>
            <a:ext cx="7905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5445125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>
                <a:latin typeface="Comic Sans MS" pitchFamily="66" charset="0"/>
              </a:rPr>
              <a:t>He started to look for some food.</a:t>
            </a:r>
            <a:r>
              <a:rPr lang="en-GB" sz="4000" smtClean="0"/>
              <a:t> </a:t>
            </a:r>
            <a:endParaRPr lang="en-US" sz="4000" smtClean="0"/>
          </a:p>
        </p:txBody>
      </p:sp>
      <p:sp>
        <p:nvSpPr>
          <p:cNvPr id="5125" name="Freeform 4"/>
          <p:cNvSpPr>
            <a:spLocks/>
          </p:cNvSpPr>
          <p:nvPr/>
        </p:nvSpPr>
        <p:spPr bwMode="auto">
          <a:xfrm>
            <a:off x="-36513" y="3897313"/>
            <a:ext cx="9899651" cy="1763712"/>
          </a:xfrm>
          <a:custGeom>
            <a:avLst/>
            <a:gdLst>
              <a:gd name="T0" fmla="*/ 0 w 6236"/>
              <a:gd name="T1" fmla="*/ 2147483647 h 1111"/>
              <a:gd name="T2" fmla="*/ 2147483647 w 6236"/>
              <a:gd name="T3" fmla="*/ 2147483647 h 1111"/>
              <a:gd name="T4" fmla="*/ 2147483647 w 6236"/>
              <a:gd name="T5" fmla="*/ 2147483647 h 1111"/>
              <a:gd name="T6" fmla="*/ 2147483647 w 6236"/>
              <a:gd name="T7" fmla="*/ 2147483647 h 1111"/>
              <a:gd name="T8" fmla="*/ 2147483647 w 6236"/>
              <a:gd name="T9" fmla="*/ 2147483647 h 11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36"/>
              <a:gd name="T16" fmla="*/ 0 h 1111"/>
              <a:gd name="T17" fmla="*/ 6236 w 6236"/>
              <a:gd name="T18" fmla="*/ 1111 h 11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36" h="1111">
                <a:moveTo>
                  <a:pt x="0" y="884"/>
                </a:moveTo>
                <a:cubicBezTo>
                  <a:pt x="105" y="642"/>
                  <a:pt x="211" y="401"/>
                  <a:pt x="816" y="431"/>
                </a:cubicBezTo>
                <a:cubicBezTo>
                  <a:pt x="1421" y="461"/>
                  <a:pt x="2790" y="1111"/>
                  <a:pt x="3629" y="1066"/>
                </a:cubicBezTo>
                <a:cubicBezTo>
                  <a:pt x="4468" y="1021"/>
                  <a:pt x="5466" y="318"/>
                  <a:pt x="5851" y="159"/>
                </a:cubicBezTo>
                <a:cubicBezTo>
                  <a:pt x="6236" y="0"/>
                  <a:pt x="5927" y="113"/>
                  <a:pt x="5942" y="113"/>
                </a:cubicBezTo>
              </a:path>
            </a:pathLst>
          </a:custGeom>
          <a:noFill/>
          <a:ln w="76200" cmpd="sng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2420938"/>
            <a:ext cx="2592388" cy="1844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5795963" y="260350"/>
            <a:ext cx="3059112" cy="2808288"/>
          </a:xfrm>
          <a:prstGeom prst="cloudCallout">
            <a:avLst>
              <a:gd name="adj1" fmla="val -62093"/>
              <a:gd name="adj2" fmla="val 4700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s-E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372225" y="1052513"/>
            <a:ext cx="20161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I’m hungry!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6153" name="Cloud"/>
          <p:cNvSpPr>
            <a:spLocks noChangeAspect="1" noEditPoints="1" noChangeArrowheads="1"/>
          </p:cNvSpPr>
          <p:nvPr/>
        </p:nvSpPr>
        <p:spPr bwMode="auto">
          <a:xfrm>
            <a:off x="179388" y="260350"/>
            <a:ext cx="2743200" cy="1838325"/>
          </a:xfrm>
          <a:custGeom>
            <a:avLst/>
            <a:gdLst>
              <a:gd name="T0" fmla="*/ 8509 w 21600"/>
              <a:gd name="T1" fmla="*/ 919163 h 21600"/>
              <a:gd name="T2" fmla="*/ 1371600 w 21600"/>
              <a:gd name="T3" fmla="*/ 1836368 h 21600"/>
              <a:gd name="T4" fmla="*/ 2740914 w 21600"/>
              <a:gd name="T5" fmla="*/ 919163 h 21600"/>
              <a:gd name="T6" fmla="*/ 1371600 w 21600"/>
              <a:gd name="T7" fmla="*/ 1051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5130" name="Picture 12" descr="sflow1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3716338"/>
            <a:ext cx="7905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3" descr="sflow1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825" y="4437063"/>
            <a:ext cx="7905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  <p:bldP spid="61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4901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7" descr="sflow1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08500"/>
            <a:ext cx="7905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0" name="Cloud"/>
          <p:cNvSpPr>
            <a:spLocks noChangeAspect="1" noEditPoints="1" noChangeArrowheads="1"/>
          </p:cNvSpPr>
          <p:nvPr/>
        </p:nvSpPr>
        <p:spPr bwMode="auto">
          <a:xfrm>
            <a:off x="179388" y="260350"/>
            <a:ext cx="2743200" cy="1838325"/>
          </a:xfrm>
          <a:custGeom>
            <a:avLst/>
            <a:gdLst>
              <a:gd name="T0" fmla="*/ 8509 w 21600"/>
              <a:gd name="T1" fmla="*/ 919163 h 21600"/>
              <a:gd name="T2" fmla="*/ 1371600 w 21600"/>
              <a:gd name="T3" fmla="*/ 1836368 h 21600"/>
              <a:gd name="T4" fmla="*/ 2740914 w 21600"/>
              <a:gd name="T5" fmla="*/ 919163 h 21600"/>
              <a:gd name="T6" fmla="*/ 1371600 w 21600"/>
              <a:gd name="T7" fmla="*/ 1051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181" name="Cloud"/>
          <p:cNvSpPr>
            <a:spLocks noChangeAspect="1" noEditPoints="1" noChangeArrowheads="1"/>
          </p:cNvSpPr>
          <p:nvPr/>
        </p:nvSpPr>
        <p:spPr bwMode="auto">
          <a:xfrm>
            <a:off x="5795963" y="260350"/>
            <a:ext cx="2743200" cy="1838325"/>
          </a:xfrm>
          <a:custGeom>
            <a:avLst/>
            <a:gdLst>
              <a:gd name="T0" fmla="*/ 8509 w 21600"/>
              <a:gd name="T1" fmla="*/ 919163 h 21600"/>
              <a:gd name="T2" fmla="*/ 1371600 w 21600"/>
              <a:gd name="T3" fmla="*/ 1836368 h 21600"/>
              <a:gd name="T4" fmla="*/ 2740914 w 21600"/>
              <a:gd name="T5" fmla="*/ 919163 h 21600"/>
              <a:gd name="T6" fmla="*/ 1371600 w 21600"/>
              <a:gd name="T7" fmla="*/ 1051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45125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>
                <a:latin typeface="Comic Sans MS" pitchFamily="66" charset="0"/>
              </a:rPr>
              <a:t>On Monday he ate through one apple. But he was still hungry.</a:t>
            </a:r>
            <a:endParaRPr lang="en-US" sz="4000" smtClean="0">
              <a:latin typeface="Comic Sans MS" pitchFamily="66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550" y="2997200"/>
            <a:ext cx="2592388" cy="1844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7174" name="Picture 6" descr="apple_logo_MS_Clip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3800" y="2565400"/>
            <a:ext cx="208438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4067175" y="692150"/>
            <a:ext cx="3313113" cy="1368425"/>
          </a:xfrm>
          <a:prstGeom prst="wedgeRoundRectCallout">
            <a:avLst>
              <a:gd name="adj1" fmla="val -70366"/>
              <a:gd name="adj2" fmla="val 165662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356100" y="1052513"/>
            <a:ext cx="273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I’m still hungry!</a:t>
            </a:r>
            <a:endParaRPr lang="en-US">
              <a:latin typeface="Comic Sans MS" pitchFamily="66" charset="0"/>
            </a:endParaRPr>
          </a:p>
        </p:txBody>
      </p:sp>
      <p:pic>
        <p:nvPicPr>
          <p:cNvPr id="7179" name="MSSN1939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SN00542A0000[1]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16913" y="63087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5" descr="sflow1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550" y="4508500"/>
            <a:ext cx="7905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16" descr="sflow1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4437063"/>
            <a:ext cx="7905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359" fill="hold"/>
                                        <p:tgtEl>
                                          <p:spTgt spid="71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359"/>
                            </p:stCondLst>
                            <p:childTnLst>
                              <p:par>
                                <p:cTn id="16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9"/>
                </p:tgtEl>
              </p:cMediaNode>
            </p:audio>
          </p:childTnLst>
        </p:cTn>
      </p:par>
    </p:tnLst>
    <p:bldLst>
      <p:bldP spid="7176" grpId="0" animBg="1"/>
      <p:bldP spid="71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5215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9" name="Cloud"/>
          <p:cNvSpPr>
            <a:spLocks noChangeAspect="1" noEditPoints="1" noChangeArrowheads="1"/>
          </p:cNvSpPr>
          <p:nvPr/>
        </p:nvSpPr>
        <p:spPr bwMode="auto">
          <a:xfrm>
            <a:off x="179388" y="260350"/>
            <a:ext cx="2743200" cy="1838325"/>
          </a:xfrm>
          <a:custGeom>
            <a:avLst/>
            <a:gdLst>
              <a:gd name="T0" fmla="*/ 8509 w 21600"/>
              <a:gd name="T1" fmla="*/ 919163 h 21600"/>
              <a:gd name="T2" fmla="*/ 1371600 w 21600"/>
              <a:gd name="T3" fmla="*/ 1836368 h 21600"/>
              <a:gd name="T4" fmla="*/ 2740914 w 21600"/>
              <a:gd name="T5" fmla="*/ 919163 h 21600"/>
              <a:gd name="T6" fmla="*/ 1371600 w 21600"/>
              <a:gd name="T7" fmla="*/ 1051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230" name="Cloud"/>
          <p:cNvSpPr>
            <a:spLocks noChangeAspect="1" noEditPoints="1" noChangeArrowheads="1"/>
          </p:cNvSpPr>
          <p:nvPr/>
        </p:nvSpPr>
        <p:spPr bwMode="auto">
          <a:xfrm>
            <a:off x="5580063" y="260350"/>
            <a:ext cx="2743200" cy="1838325"/>
          </a:xfrm>
          <a:custGeom>
            <a:avLst/>
            <a:gdLst>
              <a:gd name="T0" fmla="*/ 8509 w 21600"/>
              <a:gd name="T1" fmla="*/ 919163 h 21600"/>
              <a:gd name="T2" fmla="*/ 1371600 w 21600"/>
              <a:gd name="T3" fmla="*/ 1836368 h 21600"/>
              <a:gd name="T4" fmla="*/ 2740914 w 21600"/>
              <a:gd name="T5" fmla="*/ 919163 h 21600"/>
              <a:gd name="T6" fmla="*/ 1371600 w 21600"/>
              <a:gd name="T7" fmla="*/ 1051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45125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>
                <a:latin typeface="Comic Sans MS" pitchFamily="66" charset="0"/>
              </a:rPr>
              <a:t>On Tuesday he ate through two pears, but he was still hungry.</a:t>
            </a:r>
            <a:endParaRPr lang="en-US" sz="4000" smtClean="0">
              <a:latin typeface="Comic Sans MS" pitchFamily="66" charset="0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2997200"/>
            <a:ext cx="2592388" cy="1844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9222" name="Picture 6" descr="fruit_clipart_pe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05250" y="2476500"/>
            <a:ext cx="1333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8" descr="fruit_clipart_pe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2565400"/>
            <a:ext cx="1333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4067175" y="692150"/>
            <a:ext cx="3313113" cy="1368425"/>
          </a:xfrm>
          <a:prstGeom prst="wedgeRoundRectCallout">
            <a:avLst>
              <a:gd name="adj1" fmla="val -70366"/>
              <a:gd name="adj2" fmla="val 165662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356100" y="1052513"/>
            <a:ext cx="273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I’m still hungry!</a:t>
            </a:r>
            <a:endParaRPr lang="en-US">
              <a:latin typeface="Comic Sans MS" pitchFamily="66" charset="0"/>
            </a:endParaRPr>
          </a:p>
        </p:txBody>
      </p:sp>
      <p:pic>
        <p:nvPicPr>
          <p:cNvPr id="9228" name="MSSN1939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SN00542A0000[1]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1013" y="13414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15" descr="sflow1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56550" y="4508500"/>
            <a:ext cx="7905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16" descr="sflow1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7050" y="4292600"/>
            <a:ext cx="7905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92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5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8"/>
                </p:tgtEl>
              </p:cMediaNode>
            </p:audio>
          </p:childTnLst>
        </p:cTn>
      </p:par>
    </p:tnLst>
    <p:bldLst>
      <p:bldP spid="9225" grpId="0" animBg="1"/>
      <p:bldP spid="92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5098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9" name="Cloud"/>
          <p:cNvSpPr>
            <a:spLocks noChangeAspect="1" noEditPoints="1" noChangeArrowheads="1"/>
          </p:cNvSpPr>
          <p:nvPr/>
        </p:nvSpPr>
        <p:spPr bwMode="auto">
          <a:xfrm>
            <a:off x="179388" y="260350"/>
            <a:ext cx="2743200" cy="1838325"/>
          </a:xfrm>
          <a:custGeom>
            <a:avLst/>
            <a:gdLst>
              <a:gd name="T0" fmla="*/ 8509 w 21600"/>
              <a:gd name="T1" fmla="*/ 919163 h 21600"/>
              <a:gd name="T2" fmla="*/ 1371600 w 21600"/>
              <a:gd name="T3" fmla="*/ 1836368 h 21600"/>
              <a:gd name="T4" fmla="*/ 2740914 w 21600"/>
              <a:gd name="T5" fmla="*/ 919163 h 21600"/>
              <a:gd name="T6" fmla="*/ 1371600 w 21600"/>
              <a:gd name="T7" fmla="*/ 1051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908050"/>
            <a:ext cx="8229600" cy="1143000"/>
          </a:xfrm>
        </p:spPr>
        <p:txBody>
          <a:bodyPr/>
          <a:lstStyle/>
          <a:p>
            <a:pPr algn="l" eaLnBrk="1" hangingPunct="1"/>
            <a:r>
              <a:rPr lang="en-GB" sz="4000" smtClean="0">
                <a:latin typeface="Comic Sans MS" pitchFamily="66" charset="0"/>
              </a:rPr>
              <a:t>On Wednesday he ate through three plums, but he was still hungry.</a:t>
            </a:r>
            <a:endParaRPr lang="en-US" sz="4000" smtClean="0">
              <a:latin typeface="Comic Sans MS" pitchFamily="66" charset="0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3429000"/>
            <a:ext cx="2592388" cy="1844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10246" name="Picture 6" descr="food3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8400" y="3636963"/>
            <a:ext cx="93503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8" descr="food3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3800" y="3494088"/>
            <a:ext cx="1008063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0" descr="food3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3494088"/>
            <a:ext cx="1008063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3851275" y="2060575"/>
            <a:ext cx="3313113" cy="865188"/>
          </a:xfrm>
          <a:prstGeom prst="wedgeRoundRectCallout">
            <a:avLst>
              <a:gd name="adj1" fmla="val -68162"/>
              <a:gd name="adj2" fmla="val 183028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211638" y="2205038"/>
            <a:ext cx="273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I’m still hungry!</a:t>
            </a:r>
            <a:endParaRPr lang="en-US">
              <a:latin typeface="Comic Sans MS" pitchFamily="66" charset="0"/>
            </a:endParaRPr>
          </a:p>
        </p:txBody>
      </p:sp>
      <p:pic>
        <p:nvPicPr>
          <p:cNvPr id="10257" name="MSSN1939.wav">
            <a:hlinkClick r:id="" action="ppaction://media"/>
          </p:cNvPr>
          <p:cNvPicPr>
            <a:picLocks noGrp="1" noRot="1" noChangeAspect="1" noChangeArrowheads="1"/>
          </p:cNvPicPr>
          <p:nvPr>
            <p:ph sz="half" idx="2"/>
            <a:wavAudioFile r:embed="rId1" name="MSSN00542A0000[1].wav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8459788" y="1484313"/>
            <a:ext cx="304800" cy="304800"/>
          </a:xfrm>
        </p:spPr>
      </p:pic>
      <p:pic>
        <p:nvPicPr>
          <p:cNvPr id="8203" name="Picture 21" descr="sflow1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56550" y="4508500"/>
            <a:ext cx="7905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22" descr="sflow1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1863" y="5229225"/>
            <a:ext cx="7905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23" descr="sflow1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6100" y="5373688"/>
            <a:ext cx="7905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102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6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57"/>
                </p:tgtEl>
              </p:cMediaNode>
            </p:audio>
          </p:childTnLst>
        </p:cTn>
      </p:par>
    </p:tnLst>
    <p:bldLst>
      <p:bldP spid="10251" grpId="0" animBg="1"/>
      <p:bldP spid="102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1" name="Cloud"/>
          <p:cNvSpPr>
            <a:spLocks noChangeAspect="1" noEditPoints="1" noChangeArrowheads="1"/>
          </p:cNvSpPr>
          <p:nvPr/>
        </p:nvSpPr>
        <p:spPr bwMode="auto">
          <a:xfrm>
            <a:off x="5940425" y="333375"/>
            <a:ext cx="2743200" cy="1838325"/>
          </a:xfrm>
          <a:custGeom>
            <a:avLst/>
            <a:gdLst>
              <a:gd name="T0" fmla="*/ 8509 w 21600"/>
              <a:gd name="T1" fmla="*/ 919163 h 21600"/>
              <a:gd name="T2" fmla="*/ 1371600 w 21600"/>
              <a:gd name="T3" fmla="*/ 1836368 h 21600"/>
              <a:gd name="T4" fmla="*/ 2740914 w 21600"/>
              <a:gd name="T5" fmla="*/ 919163 h 21600"/>
              <a:gd name="T6" fmla="*/ 1371600 w 21600"/>
              <a:gd name="T7" fmla="*/ 1051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013325"/>
            <a:ext cx="8229600" cy="1143000"/>
          </a:xfrm>
        </p:spPr>
        <p:txBody>
          <a:bodyPr/>
          <a:lstStyle/>
          <a:p>
            <a:pPr algn="l" eaLnBrk="1" hangingPunct="1"/>
            <a:r>
              <a:rPr lang="en-GB" sz="4000" smtClean="0">
                <a:latin typeface="Comic Sans MS" pitchFamily="66" charset="0"/>
              </a:rPr>
              <a:t>On Thursday he ate through four strawberries, but he was still hungry</a:t>
            </a:r>
            <a:r>
              <a:rPr lang="en-GB" sz="4000" smtClean="0"/>
              <a:t>.</a:t>
            </a:r>
            <a:endParaRPr lang="en-US" sz="4000" smtClean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420938"/>
            <a:ext cx="2592387" cy="1844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11270" name="Picture 6" descr="strawberry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7900" y="2808288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8" descr="strawberry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5825" y="2806700"/>
            <a:ext cx="1081088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10" descr="strawberry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425" y="2808288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6" name="Picture 12" descr="strawberry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475" y="2708275"/>
            <a:ext cx="1179513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3563938" y="333375"/>
            <a:ext cx="3313112" cy="935038"/>
          </a:xfrm>
          <a:prstGeom prst="wedgeRoundRectCallout">
            <a:avLst>
              <a:gd name="adj1" fmla="val -70366"/>
              <a:gd name="adj2" fmla="val 26562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779838" y="692150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I’m still hungry!</a:t>
            </a:r>
            <a:endParaRPr lang="en-US" sz="2000">
              <a:latin typeface="Comic Sans MS" pitchFamily="66" charset="0"/>
            </a:endParaRPr>
          </a:p>
        </p:txBody>
      </p:sp>
      <p:pic>
        <p:nvPicPr>
          <p:cNvPr id="11279" name="MSSN1939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SN00542A0000[1]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72450" y="5492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0" name="Cloud"/>
          <p:cNvSpPr>
            <a:spLocks noChangeAspect="1" noEditPoints="1" noChangeArrowheads="1"/>
          </p:cNvSpPr>
          <p:nvPr/>
        </p:nvSpPr>
        <p:spPr bwMode="auto">
          <a:xfrm>
            <a:off x="179388" y="260350"/>
            <a:ext cx="2743200" cy="1838325"/>
          </a:xfrm>
          <a:custGeom>
            <a:avLst/>
            <a:gdLst>
              <a:gd name="T0" fmla="*/ 8509 w 21600"/>
              <a:gd name="T1" fmla="*/ 919163 h 21600"/>
              <a:gd name="T2" fmla="*/ 1371600 w 21600"/>
              <a:gd name="T3" fmla="*/ 1836368 h 21600"/>
              <a:gd name="T4" fmla="*/ 2740914 w 21600"/>
              <a:gd name="T5" fmla="*/ 919163 h 21600"/>
              <a:gd name="T6" fmla="*/ 1371600 w 21600"/>
              <a:gd name="T7" fmla="*/ 1051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112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2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2" dur="2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3" repeatCount="4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9"/>
                </p:tgtEl>
              </p:cMediaNode>
            </p:audio>
          </p:childTnLst>
        </p:cTn>
      </p:par>
    </p:tnLst>
    <p:bldLst>
      <p:bldP spid="11277" grpId="0" animBg="1"/>
      <p:bldP spid="112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588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8" name="Cloud"/>
          <p:cNvSpPr>
            <a:spLocks noChangeAspect="1" noEditPoints="1" noChangeArrowheads="1"/>
          </p:cNvSpPr>
          <p:nvPr/>
        </p:nvSpPr>
        <p:spPr bwMode="auto">
          <a:xfrm>
            <a:off x="179388" y="260350"/>
            <a:ext cx="2743200" cy="1838325"/>
          </a:xfrm>
          <a:custGeom>
            <a:avLst/>
            <a:gdLst>
              <a:gd name="T0" fmla="*/ 8509 w 21600"/>
              <a:gd name="T1" fmla="*/ 919163 h 21600"/>
              <a:gd name="T2" fmla="*/ 1371600 w 21600"/>
              <a:gd name="T3" fmla="*/ 1836368 h 21600"/>
              <a:gd name="T4" fmla="*/ 2740914 w 21600"/>
              <a:gd name="T5" fmla="*/ 919163 h 21600"/>
              <a:gd name="T6" fmla="*/ 1371600 w 21600"/>
              <a:gd name="T7" fmla="*/ 1051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On Friday he ate through five oranges, but he was still hungry.</a:t>
            </a:r>
            <a:endParaRPr lang="en-US" sz="4000" smtClean="0"/>
          </a:p>
        </p:txBody>
      </p:sp>
      <p:pic>
        <p:nvPicPr>
          <p:cNvPr id="12293" name="Picture 5" descr="thumb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525" y="3573463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 descr="thumb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9563" y="2420938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9" descr="thumb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8038" y="34290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11" descr="thumb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7813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Picture 13" descr="thumb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7625" y="3573463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2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3644900"/>
            <a:ext cx="2592387" cy="1844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3419475" y="1773238"/>
            <a:ext cx="3313113" cy="792162"/>
          </a:xfrm>
          <a:prstGeom prst="wedgeRoundRectCallout">
            <a:avLst>
              <a:gd name="adj1" fmla="val -72519"/>
              <a:gd name="adj2" fmla="val 268037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635375" y="1989138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I’m still hungry!</a:t>
            </a:r>
            <a:endParaRPr lang="en-US" sz="2000">
              <a:latin typeface="Comic Sans MS" pitchFamily="66" charset="0"/>
            </a:endParaRPr>
          </a:p>
        </p:txBody>
      </p:sp>
      <p:pic>
        <p:nvPicPr>
          <p:cNvPr id="12306" name="MSSN1954.wav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wavAudioFile r:embed="rId1" name="MSSN00542A0000[1].wav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8388350" y="476250"/>
            <a:ext cx="304800" cy="304800"/>
          </a:xfrm>
        </p:spPr>
      </p:pic>
      <p:pic>
        <p:nvPicPr>
          <p:cNvPr id="10253" name="Picture 21" descr="sflow1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688" y="5516563"/>
            <a:ext cx="7905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22" descr="sflow1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9113" y="5516563"/>
            <a:ext cx="7905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123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9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2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2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3" repeatCount="5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06"/>
                </p:tgtEl>
              </p:cMediaNode>
            </p:audio>
          </p:childTnLst>
        </p:cTn>
      </p:par>
    </p:tnLst>
    <p:bldLst>
      <p:bldP spid="12303" grpId="0" animBg="1"/>
      <p:bldP spid="1230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286</Words>
  <Application>Microsoft Office PowerPoint</Application>
  <PresentationFormat>Presentazione su schermo (4:3)</PresentationFormat>
  <Paragraphs>35</Paragraphs>
  <Slides>16</Slides>
  <Notes>0</Notes>
  <HiddenSlides>0</HiddenSlides>
  <MMClips>12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Default Design</vt:lpstr>
      <vt:lpstr>The Very Hungry Caterpillar.</vt:lpstr>
      <vt:lpstr>Diapositiva 2</vt:lpstr>
      <vt:lpstr>One Sunday morning the warm sun came up and pop! Out of the egg came a tiny and very hungry caterpillar.</vt:lpstr>
      <vt:lpstr>He started to look for some food. </vt:lpstr>
      <vt:lpstr>On Monday he ate through one apple. But he was still hungry.</vt:lpstr>
      <vt:lpstr>On Tuesday he ate through two pears, but he was still hungry.</vt:lpstr>
      <vt:lpstr>On Wednesday he ate through three plums, but he was still hungry.</vt:lpstr>
      <vt:lpstr>On Thursday he ate through four strawberries, but he was still hungry.</vt:lpstr>
      <vt:lpstr>On Friday he ate through five oranges, but he was still hungry.</vt:lpstr>
      <vt:lpstr>On Saturday he ate through…..</vt:lpstr>
      <vt:lpstr>The next day was Sunday again. The caterpillar ate through one nice green leaf, and after that he felt much better.</vt:lpstr>
      <vt:lpstr>Now he wasn’t hungry anymore- and he wasn’t a little caterpillar any more.</vt:lpstr>
      <vt:lpstr>He built a small house, called a cocoon, around himself. He stayed inside for more than two weeks.</vt:lpstr>
      <vt:lpstr>He was a beautiful butterfly!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Very Hungry Caterpillar.</dc:title>
  <dc:creator>Lorraine Webster</dc:creator>
  <cp:lastModifiedBy>user</cp:lastModifiedBy>
  <cp:revision>24</cp:revision>
  <dcterms:created xsi:type="dcterms:W3CDTF">2007-09-24T17:50:27Z</dcterms:created>
  <dcterms:modified xsi:type="dcterms:W3CDTF">2019-03-12T07:57:35Z</dcterms:modified>
</cp:coreProperties>
</file>