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5C2"/>
    <a:srgbClr val="EFF42C"/>
    <a:srgbClr val="FF0000"/>
    <a:srgbClr val="9933FF"/>
    <a:srgbClr val="FF3399"/>
    <a:srgbClr val="9900FF"/>
    <a:srgbClr val="FFFE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8872-3A95-46B0-978C-1C974918F739}" type="datetimeFigureOut">
              <a:rPr lang="it-IT" smtClean="0"/>
              <a:pPr/>
              <a:t>24/06/2019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9D4C-E088-4E7D-8F17-CCEBCE921B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8152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I</a:t>
            </a:r>
            <a:r>
              <a:rPr lang="it-IT" sz="20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stituto Comprensivo Statale</a:t>
            </a:r>
            <a:br>
              <a:rPr lang="it-IT" sz="20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“XIII Aprile 1944”</a:t>
            </a:r>
            <a:br>
              <a:rPr lang="it-IT" sz="20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it-IT" sz="20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Via della Repubblica – Soci (AR)</a:t>
            </a:r>
            <a:br>
              <a:rPr lang="it-IT" sz="20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357298"/>
            <a:ext cx="8029604" cy="210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Primary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</a:t>
            </a:r>
            <a:r>
              <a:rPr kumimoji="0" lang="it-IT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E. </a:t>
            </a:r>
            <a:r>
              <a:rPr kumimoji="0" lang="it-IT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Perodi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- Soci</a:t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Classes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it-IT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A and V B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S.Y.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2018-2019</a:t>
            </a:r>
            <a:endParaRPr kumimoji="0" lang="it-IT" sz="4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Risultati immagini per IMMAGINI CL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286124"/>
            <a:ext cx="4572032" cy="320907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074313" cy="32861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099950" cy="30718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89754"/>
            <a:ext cx="3929090" cy="2947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285720" y="4143380"/>
            <a:ext cx="378174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Put the monuments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in the correct position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on the map!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88822"/>
            <a:ext cx="7215238" cy="5696424"/>
          </a:xfrm>
          <a:prstGeom prst="rect">
            <a:avLst/>
          </a:prstGeom>
          <a:noFill/>
          <a:ln w="57150">
            <a:solidFill>
              <a:srgbClr val="EFF42C"/>
            </a:solidFill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786050" y="214290"/>
            <a:ext cx="4106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 POSTER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4286280" cy="321579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8955">
            <a:off x="4929190" y="2000240"/>
            <a:ext cx="3977991" cy="298450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928662" y="214290"/>
            <a:ext cx="447744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Put the monuments in the 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correct position on the map 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in your workbook!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2759075" cy="23415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8966">
            <a:off x="775548" y="3273533"/>
            <a:ext cx="2114550" cy="3121025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4246">
            <a:off x="6429388" y="2571744"/>
            <a:ext cx="1808162" cy="31210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22525">
            <a:off x="3500430" y="2571744"/>
            <a:ext cx="2276475" cy="312102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3143240" y="928670"/>
            <a:ext cx="5855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I’D  LIKE  TO  </a:t>
            </a:r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VISIT…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isultati immagini per SFOND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598" y="0"/>
            <a:ext cx="9213598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071670" y="642918"/>
            <a:ext cx="18573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 smtClean="0"/>
              <a:t>JELID A.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LORENZO A.</a:t>
            </a:r>
          </a:p>
          <a:p>
            <a:pPr lvl="0"/>
            <a:r>
              <a:rPr lang="it-IT" sz="1600" b="1" i="1" dirty="0" smtClean="0"/>
              <a:t>GABRIEL B.</a:t>
            </a:r>
          </a:p>
          <a:p>
            <a:pPr lvl="0"/>
            <a:r>
              <a:rPr lang="it-IT" sz="1600" b="1" i="1" dirty="0" smtClean="0"/>
              <a:t>MAXIMILIAN B.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GIULIA C.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FRANCESCO  C.</a:t>
            </a:r>
          </a:p>
          <a:p>
            <a:pPr lvl="0"/>
            <a:r>
              <a:rPr lang="it-IT" sz="1600" b="1" i="1" dirty="0" smtClean="0"/>
              <a:t>GIACOMO C.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FRANCESCA D. C.</a:t>
            </a:r>
          </a:p>
          <a:p>
            <a:pPr lvl="0"/>
            <a:r>
              <a:rPr lang="it-IT" sz="1600" b="1" i="1" dirty="0" smtClean="0"/>
              <a:t> JACOPO F.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SUCHITA  K.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MATTEO  M.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CATERINA N.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GABRIELE O.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ANNA P.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LORENZO P.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ALESSIA PAOLA P.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RICCARDO R.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ANITA S.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SIMONE  S.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DANIELE V.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MATILDE V.</a:t>
            </a:r>
            <a:endParaRPr lang="it-IT" sz="1600" dirty="0" smtClean="0"/>
          </a:p>
          <a:p>
            <a:pPr lvl="0"/>
            <a:r>
              <a:rPr lang="it-IT" sz="1600" b="1" i="1" dirty="0" smtClean="0"/>
              <a:t>MELISA Z.</a:t>
            </a:r>
            <a:endParaRPr lang="it-IT" sz="1600" dirty="0" smtClean="0"/>
          </a:p>
          <a:p>
            <a:r>
              <a:rPr lang="it-IT" sz="1600" dirty="0" smtClean="0">
                <a:solidFill>
                  <a:schemeClr val="bg1"/>
                </a:solidFill>
              </a:rPr>
              <a:t> 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57752" y="571480"/>
            <a:ext cx="18573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CHRISTIAN A.</a:t>
            </a:r>
          </a:p>
          <a:p>
            <a:r>
              <a:rPr lang="it-IT" sz="1600" b="1" dirty="0" smtClean="0"/>
              <a:t>REMZIE A.</a:t>
            </a:r>
          </a:p>
          <a:p>
            <a:r>
              <a:rPr lang="it-IT" sz="1600" b="1" dirty="0" smtClean="0"/>
              <a:t>ANNA B.</a:t>
            </a:r>
          </a:p>
          <a:p>
            <a:r>
              <a:rPr lang="it-IT" sz="1600" b="1" dirty="0" smtClean="0"/>
              <a:t>LAURA B.</a:t>
            </a:r>
          </a:p>
          <a:p>
            <a:r>
              <a:rPr lang="it-IT" sz="1600" b="1" dirty="0" smtClean="0"/>
              <a:t>MATILDE C.</a:t>
            </a:r>
          </a:p>
          <a:p>
            <a:r>
              <a:rPr lang="it-IT" sz="1600" b="1" dirty="0" smtClean="0"/>
              <a:t>NICOLA C.</a:t>
            </a:r>
          </a:p>
          <a:p>
            <a:r>
              <a:rPr lang="it-IT" sz="1600" b="1" dirty="0" smtClean="0"/>
              <a:t>FRANCESCA C.</a:t>
            </a:r>
          </a:p>
          <a:p>
            <a:r>
              <a:rPr lang="it-IT" sz="1600" b="1" dirty="0" smtClean="0"/>
              <a:t>LUNA C.</a:t>
            </a:r>
          </a:p>
          <a:p>
            <a:r>
              <a:rPr lang="it-IT" sz="1600" b="1" dirty="0" smtClean="0"/>
              <a:t>LORENZO C.</a:t>
            </a:r>
          </a:p>
          <a:p>
            <a:r>
              <a:rPr lang="it-IT" sz="1600" b="1" dirty="0" smtClean="0"/>
              <a:t>DYLAN D.</a:t>
            </a:r>
          </a:p>
          <a:p>
            <a:r>
              <a:rPr lang="it-IT" sz="1600" b="1" dirty="0" smtClean="0"/>
              <a:t>SOFIA F.</a:t>
            </a:r>
          </a:p>
          <a:p>
            <a:r>
              <a:rPr lang="it-IT" sz="1600" b="1" dirty="0" smtClean="0"/>
              <a:t>FILIPPO F.</a:t>
            </a:r>
          </a:p>
          <a:p>
            <a:r>
              <a:rPr lang="it-IT" sz="1600" b="1" dirty="0" smtClean="0"/>
              <a:t>LAPO G.</a:t>
            </a:r>
          </a:p>
          <a:p>
            <a:r>
              <a:rPr lang="it-IT" sz="1600" b="1" dirty="0" smtClean="0"/>
              <a:t>FRANCESCO I.</a:t>
            </a:r>
          </a:p>
          <a:p>
            <a:r>
              <a:rPr lang="it-IT" sz="1600" b="1" dirty="0" smtClean="0"/>
              <a:t>GIULIA L.</a:t>
            </a:r>
          </a:p>
          <a:p>
            <a:r>
              <a:rPr lang="it-IT" sz="1600" b="1" dirty="0" smtClean="0"/>
              <a:t>MICHELE N.</a:t>
            </a:r>
          </a:p>
          <a:p>
            <a:r>
              <a:rPr lang="it-IT" sz="1600" b="1" dirty="0" smtClean="0"/>
              <a:t>AMRA N.</a:t>
            </a:r>
          </a:p>
          <a:p>
            <a:r>
              <a:rPr lang="it-IT" sz="1600" b="1" dirty="0" smtClean="0"/>
              <a:t>GIUSEPPE P.</a:t>
            </a:r>
          </a:p>
          <a:p>
            <a:r>
              <a:rPr lang="it-IT" sz="1600" b="1" dirty="0" smtClean="0"/>
              <a:t>FRANCESCO P.</a:t>
            </a:r>
          </a:p>
          <a:p>
            <a:r>
              <a:rPr lang="it-IT" sz="1600" b="1" dirty="0" smtClean="0"/>
              <a:t>ANITA S.</a:t>
            </a:r>
          </a:p>
          <a:p>
            <a:r>
              <a:rPr lang="it-IT" sz="1600" b="1" dirty="0" smtClean="0"/>
              <a:t>SERENA V.</a:t>
            </a:r>
          </a:p>
          <a:p>
            <a:r>
              <a:rPr lang="it-IT" sz="1600" b="1" dirty="0" smtClean="0"/>
              <a:t>KHADIJA W.</a:t>
            </a:r>
            <a:endParaRPr lang="it-IT" sz="1600" b="1" dirty="0"/>
          </a:p>
        </p:txBody>
      </p:sp>
      <p:sp>
        <p:nvSpPr>
          <p:cNvPr id="6" name="Rettangolo 5"/>
          <p:cNvSpPr/>
          <p:nvPr/>
        </p:nvSpPr>
        <p:spPr>
          <a:xfrm rot="20623134">
            <a:off x="548442" y="979218"/>
            <a:ext cx="132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 A</a:t>
            </a:r>
          </a:p>
        </p:txBody>
      </p:sp>
      <p:sp>
        <p:nvSpPr>
          <p:cNvPr id="7" name="Rettangolo 6"/>
          <p:cNvSpPr/>
          <p:nvPr/>
        </p:nvSpPr>
        <p:spPr>
          <a:xfrm rot="1269097">
            <a:off x="6746918" y="1094099"/>
            <a:ext cx="18812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  B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43174" y="614364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     </a:t>
            </a:r>
            <a:r>
              <a:rPr lang="it-IT" sz="2000" b="1" dirty="0" err="1" smtClean="0">
                <a:solidFill>
                  <a:srgbClr val="FFFF00"/>
                </a:solidFill>
              </a:rPr>
              <a:t>Teacher</a:t>
            </a:r>
            <a:r>
              <a:rPr lang="it-IT" sz="2000" b="1" dirty="0" smtClean="0">
                <a:solidFill>
                  <a:srgbClr val="FF0000"/>
                </a:solidFill>
              </a:rPr>
              <a:t>: Laura Bartolini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isultati immagini per SFOND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598" cy="68580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537756" y="2571745"/>
            <a:ext cx="46060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WALKING  </a:t>
            </a:r>
          </a:p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</a:t>
            </a:r>
            <a:r>
              <a:rPr lang="it-IT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</a:p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WORLD”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42910" y="1500174"/>
            <a:ext cx="8286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GEOGRAPHY - ENGLISH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28596" y="214290"/>
          <a:ext cx="8286808" cy="6291524"/>
        </p:xfrm>
        <a:graphic>
          <a:graphicData uri="http://schemas.openxmlformats.org/drawingml/2006/table">
            <a:tbl>
              <a:tblPr/>
              <a:tblGrid>
                <a:gridCol w="3086609"/>
                <a:gridCol w="1785053"/>
                <a:gridCol w="1630093"/>
                <a:gridCol w="1785053"/>
              </a:tblGrid>
              <a:tr h="58366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C.L.I.L.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“WALKING IN THE WORLD”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PRIMARY SCHOOL OF SOCI - CLASSES VA- VB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SCHOOL YEAR 2018- 2019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CONTENT</a:t>
                      </a: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COGNITION</a:t>
                      </a: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CULTURE</a:t>
                      </a: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COMMUNICATION</a:t>
                      </a:r>
                      <a:endParaRPr lang="it-IT" sz="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7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THE CONTENT OF THE DISCIPLINE IS: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/>
                        <a:buChar char=""/>
                      </a:pP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semplified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/>
                        <a:buChar char=""/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sometimes anticipated in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italian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/>
                        <a:buChar char=""/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there is frequent repetition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/>
                        <a:buChar char=""/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there is frequent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renforcement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/>
                        <a:buChar char=""/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sometimes  explanation in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italian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of a word or a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sentence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200"/>
                        <a:buFont typeface="Wingdings"/>
                        <a:buNone/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Discussion and presentation of the new vocabulary through pictures.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In the first step presentation of our planet through the globe: «Children, this is our planet, the Earth, repeat… Earth….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“… You can see the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coloured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parts…they are the continents….How many continents can you see? Yes they are 5 or 7 according to expert…</a:t>
                      </a:r>
                      <a:r>
                        <a:rPr lang="en-US" sz="1100" dirty="0">
                          <a:latin typeface="Shruti"/>
                          <a:ea typeface="Calibri"/>
                          <a:cs typeface="Times New Roman"/>
                        </a:rPr>
                        <a:t>”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Discussion in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italian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about the number of continents.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it-IT" sz="1100" dirty="0" err="1">
                          <a:latin typeface="Times New Roman"/>
                          <a:ea typeface="Calibri"/>
                          <a:cs typeface="Times New Roman"/>
                        </a:rPr>
                        <a:t>Continents</a:t>
                      </a:r>
                      <a:r>
                        <a:rPr lang="it-IT" sz="1100" dirty="0">
                          <a:latin typeface="Times New Roman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it-IT" sz="1100" dirty="0" err="1">
                          <a:latin typeface="Times New Roman"/>
                          <a:ea typeface="Calibri"/>
                          <a:cs typeface="Times New Roman"/>
                        </a:rPr>
                        <a:t>Oceans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Children point on the globe and ask each other  the name of a continent or of an ocean accordingly to the order given by the leader.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Find pictures and information about the monuments.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Write a short description.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Find on the globe famous cities and monuments through games, i.e. “Put the monuments in the correct position on the map”.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latin typeface="Times New Roman"/>
                          <a:ea typeface="Calibri"/>
                          <a:cs typeface="Times New Roman"/>
                        </a:rPr>
                        <a:t>Language aims</a:t>
                      </a:r>
                      <a:r>
                        <a:rPr lang="en-US" sz="11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latin typeface="Times New Roman"/>
                          <a:ea typeface="Calibri"/>
                          <a:cs typeface="Times New Roman"/>
                        </a:rPr>
                        <a:t>Structure: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To have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Do you like…?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Past tens of  “TO BE”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How was the …………built?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Why was the …….. built? 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How big is it? 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How long did it take to build it? </a:t>
                      </a:r>
                      <a:endParaRPr lang="en-US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         </a:t>
                      </a:r>
                      <a:r>
                        <a:rPr lang="en-US" sz="11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Geography  Vocabulary</a:t>
                      </a:r>
                      <a:endParaRPr lang="it-IT" sz="11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Understand the meaning of new words from the context.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Speaking: use new words and structures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Final CLIL test.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Use Internet for watching  some videos.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Use Internet for finding information  about the Hearth and the  main monuments of the world.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Visit the “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Colosseum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” during a trip in Rome.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Use a language that is accessible to the class, consider special needs.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Improve their language skills.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Learn some new words (geographic vocabulary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Videos to learn properly.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Memorize / Remember geographic items. 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Frontal lessons.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Pair work. 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Group work.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7" marR="40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2927339" cy="46777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00042"/>
            <a:ext cx="5720386" cy="30718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89" name="Picture 5" descr="C:\Users\BARTOLINI\Desktop\CLASSE V 18 19\foto5\DSCN6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6768">
            <a:off x="4523261" y="3584275"/>
            <a:ext cx="4071966" cy="2918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6143668" cy="5695577"/>
          </a:xfrm>
          <a:prstGeom prst="rect">
            <a:avLst/>
          </a:prstGeom>
          <a:noFill/>
          <a:ln w="57150">
            <a:solidFill>
              <a:srgbClr val="EFF42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214842" cy="436850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187900" y="0"/>
            <a:ext cx="49561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Find pictures 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and information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 about the monuments.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Visit the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Colosseum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.</a:t>
            </a:r>
            <a:endParaRPr lang="it-IT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5606">
            <a:off x="659231" y="517272"/>
            <a:ext cx="4000528" cy="55192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2952750" cy="2341562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8647">
            <a:off x="6286512" y="3857628"/>
            <a:ext cx="2432050" cy="2341562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0580">
            <a:off x="832979" y="4132501"/>
            <a:ext cx="2478087" cy="2341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071942"/>
            <a:ext cx="2341562" cy="26368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77379">
            <a:off x="6284173" y="336109"/>
            <a:ext cx="2282825" cy="31210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48358">
            <a:off x="3643306" y="357166"/>
            <a:ext cx="2389187" cy="2341562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285720" y="2643182"/>
            <a:ext cx="441178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Find pictures 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and information </a:t>
            </a:r>
          </a:p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about the monuments!</a:t>
            </a:r>
            <a:endParaRPr lang="it-IT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4835">
            <a:off x="813340" y="370648"/>
            <a:ext cx="2714644" cy="3137945"/>
          </a:xfrm>
          <a:prstGeom prst="rect">
            <a:avLst/>
          </a:prstGeom>
          <a:noFill/>
          <a:ln w="28575">
            <a:solidFill>
              <a:srgbClr val="9900FF"/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4213">
            <a:off x="3571868" y="2320402"/>
            <a:ext cx="2714644" cy="3388244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71678"/>
            <a:ext cx="2652942" cy="304324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40420">
            <a:off x="875748" y="3542214"/>
            <a:ext cx="2604825" cy="2875487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5072066" y="428604"/>
            <a:ext cx="377058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Find pictures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and information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about the monuments!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535</Words>
  <Application>Microsoft Office PowerPoint</Application>
  <PresentationFormat>Presentazione su schermo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Istituto Comprensivo Statale “XIII Aprile 1944” Via della Repubblica – Soci (AR)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“XIII Aprile 1944” Via della Repubblica – Soci (AR)</dc:title>
  <dc:creator>BARTOLINI</dc:creator>
  <cp:lastModifiedBy>BARTOLINI</cp:lastModifiedBy>
  <cp:revision>20</cp:revision>
  <dcterms:created xsi:type="dcterms:W3CDTF">2019-06-17T12:46:33Z</dcterms:created>
  <dcterms:modified xsi:type="dcterms:W3CDTF">2019-06-24T12:38:43Z</dcterms:modified>
</cp:coreProperties>
</file>