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C5C2"/>
    <a:srgbClr val="EFF42C"/>
    <a:srgbClr val="FF0000"/>
    <a:srgbClr val="9933FF"/>
    <a:srgbClr val="FF3399"/>
    <a:srgbClr val="9900FF"/>
    <a:srgbClr val="FFFEC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A8872-3A95-46B0-978C-1C974918F739}" type="datetimeFigureOut">
              <a:rPr lang="it-IT" smtClean="0"/>
              <a:pPr/>
              <a:t>24/06/2019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9D4C-E088-4E7D-8F17-CCEBCE921B9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A8872-3A95-46B0-978C-1C974918F739}" type="datetimeFigureOut">
              <a:rPr lang="it-IT" smtClean="0"/>
              <a:pPr/>
              <a:t>24/06/2019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9D4C-E088-4E7D-8F17-CCEBCE921B9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A8872-3A95-46B0-978C-1C974918F739}" type="datetimeFigureOut">
              <a:rPr lang="it-IT" smtClean="0"/>
              <a:pPr/>
              <a:t>24/06/2019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9D4C-E088-4E7D-8F17-CCEBCE921B9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A8872-3A95-46B0-978C-1C974918F739}" type="datetimeFigureOut">
              <a:rPr lang="it-IT" smtClean="0"/>
              <a:pPr/>
              <a:t>24/06/2019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9D4C-E088-4E7D-8F17-CCEBCE921B9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A8872-3A95-46B0-978C-1C974918F739}" type="datetimeFigureOut">
              <a:rPr lang="it-IT" smtClean="0"/>
              <a:pPr/>
              <a:t>24/06/2019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9D4C-E088-4E7D-8F17-CCEBCE921B9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A8872-3A95-46B0-978C-1C974918F739}" type="datetimeFigureOut">
              <a:rPr lang="it-IT" smtClean="0"/>
              <a:pPr/>
              <a:t>24/06/2019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9D4C-E088-4E7D-8F17-CCEBCE921B9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A8872-3A95-46B0-978C-1C974918F739}" type="datetimeFigureOut">
              <a:rPr lang="it-IT" smtClean="0"/>
              <a:pPr/>
              <a:t>24/06/2019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9D4C-E088-4E7D-8F17-CCEBCE921B9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A8872-3A95-46B0-978C-1C974918F739}" type="datetimeFigureOut">
              <a:rPr lang="it-IT" smtClean="0"/>
              <a:pPr/>
              <a:t>24/06/2019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9D4C-E088-4E7D-8F17-CCEBCE921B9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A8872-3A95-46B0-978C-1C974918F739}" type="datetimeFigureOut">
              <a:rPr lang="it-IT" smtClean="0"/>
              <a:pPr/>
              <a:t>24/06/2019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9D4C-E088-4E7D-8F17-CCEBCE921B9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A8872-3A95-46B0-978C-1C974918F739}" type="datetimeFigureOut">
              <a:rPr lang="it-IT" smtClean="0"/>
              <a:pPr/>
              <a:t>24/06/2019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9D4C-E088-4E7D-8F17-CCEBCE921B9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A8872-3A95-46B0-978C-1C974918F739}" type="datetimeFigureOut">
              <a:rPr lang="it-IT" smtClean="0"/>
              <a:pPr/>
              <a:t>24/06/2019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99D4C-E088-4E7D-8F17-CCEBCE921B9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A8872-3A95-46B0-978C-1C974918F739}" type="datetimeFigureOut">
              <a:rPr lang="it-IT" smtClean="0"/>
              <a:pPr/>
              <a:t>24/06/2019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99D4C-E088-4E7D-8F17-CCEBCE921B93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magine correla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8152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70C0"/>
                </a:solidFill>
              </a:rPr>
              <a:t>I</a:t>
            </a:r>
            <a:r>
              <a:rPr lang="it-IT" sz="2000" b="1" cap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stituto Comprensivo Statale</a:t>
            </a:r>
            <a:br>
              <a:rPr lang="it-IT" sz="2000" b="1" cap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it-IT" sz="2000" b="1" cap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“XIII Aprile 1944”</a:t>
            </a:r>
            <a:br>
              <a:rPr lang="it-IT" sz="2000" b="1" cap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it-IT" sz="2000" b="1" cap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Via della Repubblica – Soci (AR)</a:t>
            </a:r>
            <a:br>
              <a:rPr lang="it-IT" sz="2000" b="1" cap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endParaRPr lang="it-IT" sz="2000" b="1" dirty="0">
              <a:solidFill>
                <a:srgbClr val="0070C0"/>
              </a:solidFill>
            </a:endParaRP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571472" y="1357298"/>
            <a:ext cx="8029604" cy="21002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Primary</a:t>
            </a: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it-IT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school</a:t>
            </a: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“</a:t>
            </a:r>
            <a:r>
              <a:rPr kumimoji="0" lang="it-IT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E. </a:t>
            </a:r>
            <a:r>
              <a:rPr kumimoji="0" lang="it-IT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Perodi</a:t>
            </a: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” - Soci</a:t>
            </a:r>
            <a:b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Classes</a:t>
            </a: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</a:t>
            </a:r>
            <a:r>
              <a:rPr kumimoji="0" lang="it-IT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</a:t>
            </a:r>
            <a:r>
              <a:rPr kumimoji="0" lang="it-IT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 A and V B</a:t>
            </a:r>
            <a:r>
              <a:rPr kumimoji="0" lang="it-IT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S.Y.</a:t>
            </a:r>
            <a:r>
              <a:rPr kumimoji="0" lang="it-IT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it-IT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2018-2019</a:t>
            </a:r>
            <a:endParaRPr kumimoji="0" lang="it-IT" sz="4400" b="1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Risultati immagini per IMMAGINI CLI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3286124"/>
            <a:ext cx="4572032" cy="3209077"/>
          </a:xfrm>
          <a:prstGeom prst="rect">
            <a:avLst/>
          </a:prstGeom>
          <a:noFill/>
          <a:ln w="38100">
            <a:solidFill>
              <a:srgbClr val="0070C0"/>
            </a:solidFill>
            <a:prstDash val="sysDash"/>
          </a:ln>
        </p:spPr>
      </p:pic>
    </p:spTree>
  </p:cSld>
  <p:clrMapOvr>
    <a:masterClrMapping/>
  </p:clrMapOvr>
  <p:transition advTm="5000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Immagine correla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500042"/>
            <a:ext cx="4074313" cy="328614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214290"/>
            <a:ext cx="4099950" cy="307183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3589754"/>
            <a:ext cx="3929090" cy="29471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9" name="Rettangolo 8"/>
          <p:cNvSpPr/>
          <p:nvPr/>
        </p:nvSpPr>
        <p:spPr>
          <a:xfrm>
            <a:off x="285720" y="4143380"/>
            <a:ext cx="3781740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Put the monuments </a:t>
            </a:r>
          </a:p>
          <a:p>
            <a:pPr algn="ctr"/>
            <a:r>
              <a:rPr lang="en-US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in the correct position </a:t>
            </a:r>
          </a:p>
          <a:p>
            <a:pPr algn="ctr"/>
            <a:r>
              <a:rPr lang="en-US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on the map!</a:t>
            </a:r>
            <a:endParaRPr lang="it-IT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mmagine correla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988822"/>
            <a:ext cx="7215238" cy="5696424"/>
          </a:xfrm>
          <a:prstGeom prst="rect">
            <a:avLst/>
          </a:prstGeom>
          <a:noFill/>
          <a:ln w="57150">
            <a:solidFill>
              <a:srgbClr val="EFF42C"/>
            </a:solidFill>
            <a:miter lim="800000"/>
            <a:headEnd/>
            <a:tailEnd/>
          </a:ln>
          <a:effectLst/>
        </p:spPr>
      </p:pic>
      <p:sp>
        <p:nvSpPr>
          <p:cNvPr id="5" name="Rettangolo 4"/>
          <p:cNvSpPr/>
          <p:nvPr/>
        </p:nvSpPr>
        <p:spPr>
          <a:xfrm>
            <a:off x="2786050" y="214290"/>
            <a:ext cx="41068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t-IT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OUR  POSTER</a:t>
            </a:r>
            <a:endParaRPr lang="it-IT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Immagine correla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357430"/>
            <a:ext cx="4286280" cy="3215799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18955">
            <a:off x="4929190" y="2000240"/>
            <a:ext cx="3977991" cy="2984504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8" name="Rettangolo 7"/>
          <p:cNvSpPr/>
          <p:nvPr/>
        </p:nvSpPr>
        <p:spPr>
          <a:xfrm>
            <a:off x="928662" y="214290"/>
            <a:ext cx="4477443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Put the monuments in the </a:t>
            </a:r>
          </a:p>
          <a:p>
            <a:pPr algn="ctr"/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correct position on the map </a:t>
            </a:r>
          </a:p>
          <a:p>
            <a:pPr algn="ctr"/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in your workbook!</a:t>
            </a:r>
            <a:endParaRPr lang="it-IT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Immagine correla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714356"/>
            <a:ext cx="2759075" cy="2341562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88966">
            <a:off x="775548" y="3273533"/>
            <a:ext cx="2114550" cy="3121025"/>
          </a:xfrm>
          <a:prstGeom prst="rect">
            <a:avLst/>
          </a:prstGeom>
          <a:noFill/>
          <a:ln w="28575">
            <a:solidFill>
              <a:srgbClr val="9933FF"/>
            </a:solidFill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814246">
            <a:off x="6429388" y="2571744"/>
            <a:ext cx="1808162" cy="3121025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922525">
            <a:off x="3500430" y="2571744"/>
            <a:ext cx="2276475" cy="3121025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  <a:effectLst/>
        </p:spPr>
      </p:pic>
      <p:sp>
        <p:nvSpPr>
          <p:cNvPr id="8" name="Rettangolo 7"/>
          <p:cNvSpPr/>
          <p:nvPr/>
        </p:nvSpPr>
        <p:spPr>
          <a:xfrm>
            <a:off x="3143240" y="928670"/>
            <a:ext cx="58550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I’D  LIKE  TO  </a:t>
            </a:r>
            <a:r>
              <a:rPr lang="it-IT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VISIT…</a:t>
            </a:r>
            <a:endParaRPr lang="it-IT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advTm="4000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Risultati immagini per SFONDO POWERPOI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9598" y="0"/>
            <a:ext cx="9213598" cy="6858000"/>
          </a:xfrm>
          <a:prstGeom prst="rect">
            <a:avLst/>
          </a:prstGeom>
          <a:noFill/>
        </p:spPr>
      </p:pic>
      <p:sp>
        <p:nvSpPr>
          <p:cNvPr id="4" name="Rettangolo 3"/>
          <p:cNvSpPr/>
          <p:nvPr/>
        </p:nvSpPr>
        <p:spPr>
          <a:xfrm>
            <a:off x="2071670" y="642918"/>
            <a:ext cx="185738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1600" b="1" dirty="0" smtClean="0"/>
              <a:t>JELID A.</a:t>
            </a:r>
            <a:endParaRPr lang="it-IT" sz="1600" dirty="0" smtClean="0"/>
          </a:p>
          <a:p>
            <a:pPr lvl="0"/>
            <a:r>
              <a:rPr lang="it-IT" sz="1600" b="1" i="1" dirty="0" smtClean="0"/>
              <a:t>LORENZO A.</a:t>
            </a:r>
          </a:p>
          <a:p>
            <a:pPr lvl="0"/>
            <a:r>
              <a:rPr lang="it-IT" sz="1600" b="1" i="1" dirty="0" smtClean="0"/>
              <a:t>GABRIEL B.</a:t>
            </a:r>
          </a:p>
          <a:p>
            <a:pPr lvl="0"/>
            <a:r>
              <a:rPr lang="it-IT" sz="1600" b="1" i="1" dirty="0" smtClean="0"/>
              <a:t>MAXIMILIAN B.</a:t>
            </a:r>
            <a:endParaRPr lang="it-IT" sz="1600" dirty="0" smtClean="0"/>
          </a:p>
          <a:p>
            <a:pPr lvl="0"/>
            <a:r>
              <a:rPr lang="it-IT" sz="1600" b="1" i="1" dirty="0" smtClean="0"/>
              <a:t>GIULIA C.</a:t>
            </a:r>
            <a:endParaRPr lang="it-IT" sz="1600" dirty="0" smtClean="0"/>
          </a:p>
          <a:p>
            <a:pPr lvl="0"/>
            <a:r>
              <a:rPr lang="it-IT" sz="1600" b="1" i="1" dirty="0" smtClean="0"/>
              <a:t>FRANCESCO  C.</a:t>
            </a:r>
          </a:p>
          <a:p>
            <a:pPr lvl="0"/>
            <a:r>
              <a:rPr lang="it-IT" sz="1600" b="1" i="1" dirty="0" smtClean="0"/>
              <a:t>GIACOMO C.</a:t>
            </a:r>
            <a:endParaRPr lang="it-IT" sz="1600" dirty="0" smtClean="0"/>
          </a:p>
          <a:p>
            <a:pPr lvl="0"/>
            <a:r>
              <a:rPr lang="it-IT" sz="1600" b="1" i="1" dirty="0" smtClean="0"/>
              <a:t>FRANCESCA D. C.</a:t>
            </a:r>
          </a:p>
          <a:p>
            <a:pPr lvl="0"/>
            <a:r>
              <a:rPr lang="it-IT" sz="1600" b="1" i="1" dirty="0" smtClean="0"/>
              <a:t> JACOPO F.</a:t>
            </a:r>
            <a:endParaRPr lang="it-IT" sz="1600" dirty="0" smtClean="0"/>
          </a:p>
          <a:p>
            <a:pPr lvl="0"/>
            <a:r>
              <a:rPr lang="it-IT" sz="1600" b="1" i="1" dirty="0" smtClean="0"/>
              <a:t>SUCHITA  K.</a:t>
            </a:r>
            <a:endParaRPr lang="it-IT" sz="1600" dirty="0" smtClean="0"/>
          </a:p>
          <a:p>
            <a:pPr lvl="0"/>
            <a:r>
              <a:rPr lang="it-IT" sz="1600" b="1" i="1" dirty="0" smtClean="0"/>
              <a:t>MATTEO  M.</a:t>
            </a:r>
            <a:endParaRPr lang="it-IT" sz="1600" dirty="0" smtClean="0"/>
          </a:p>
          <a:p>
            <a:pPr lvl="0"/>
            <a:r>
              <a:rPr lang="it-IT" sz="1600" b="1" i="1" dirty="0" smtClean="0"/>
              <a:t>CATERINA N.</a:t>
            </a:r>
            <a:endParaRPr lang="it-IT" sz="1600" dirty="0" smtClean="0"/>
          </a:p>
          <a:p>
            <a:pPr lvl="0"/>
            <a:r>
              <a:rPr lang="it-IT" sz="1600" b="1" i="1" dirty="0" smtClean="0"/>
              <a:t>GABRIELE O.</a:t>
            </a:r>
            <a:endParaRPr lang="it-IT" sz="1600" dirty="0" smtClean="0"/>
          </a:p>
          <a:p>
            <a:pPr lvl="0"/>
            <a:r>
              <a:rPr lang="it-IT" sz="1600" b="1" i="1" dirty="0" smtClean="0"/>
              <a:t>ANNA P.</a:t>
            </a:r>
            <a:endParaRPr lang="it-IT" sz="1600" dirty="0" smtClean="0"/>
          </a:p>
          <a:p>
            <a:pPr lvl="0"/>
            <a:r>
              <a:rPr lang="it-IT" sz="1600" b="1" i="1" dirty="0" smtClean="0"/>
              <a:t>LORENZO P.</a:t>
            </a:r>
            <a:endParaRPr lang="it-IT" sz="1600" dirty="0" smtClean="0"/>
          </a:p>
          <a:p>
            <a:pPr lvl="0"/>
            <a:r>
              <a:rPr lang="it-IT" sz="1600" b="1" i="1" dirty="0" smtClean="0"/>
              <a:t>ALESSIA PAOLA P.</a:t>
            </a:r>
            <a:endParaRPr lang="it-IT" sz="1600" dirty="0" smtClean="0"/>
          </a:p>
          <a:p>
            <a:pPr lvl="0"/>
            <a:r>
              <a:rPr lang="it-IT" sz="1600" b="1" i="1" dirty="0" smtClean="0"/>
              <a:t>RICCARDO R.</a:t>
            </a:r>
            <a:endParaRPr lang="it-IT" sz="1600" dirty="0" smtClean="0"/>
          </a:p>
          <a:p>
            <a:pPr lvl="0"/>
            <a:r>
              <a:rPr lang="it-IT" sz="1600" b="1" i="1" dirty="0" smtClean="0"/>
              <a:t>ANITA S.</a:t>
            </a:r>
            <a:endParaRPr lang="it-IT" sz="1600" dirty="0" smtClean="0"/>
          </a:p>
          <a:p>
            <a:pPr lvl="0"/>
            <a:r>
              <a:rPr lang="it-IT" sz="1600" b="1" i="1" dirty="0" smtClean="0"/>
              <a:t>SIMONE  S.</a:t>
            </a:r>
            <a:endParaRPr lang="it-IT" sz="1600" dirty="0" smtClean="0"/>
          </a:p>
          <a:p>
            <a:pPr lvl="0"/>
            <a:r>
              <a:rPr lang="it-IT" sz="1600" b="1" i="1" dirty="0" smtClean="0"/>
              <a:t>DANIELE V.</a:t>
            </a:r>
            <a:endParaRPr lang="it-IT" sz="1600" dirty="0" smtClean="0"/>
          </a:p>
          <a:p>
            <a:pPr lvl="0"/>
            <a:r>
              <a:rPr lang="it-IT" sz="1600" b="1" i="1" dirty="0" smtClean="0"/>
              <a:t>MATILDE V.</a:t>
            </a:r>
            <a:endParaRPr lang="it-IT" sz="1600" dirty="0" smtClean="0"/>
          </a:p>
          <a:p>
            <a:pPr lvl="0"/>
            <a:r>
              <a:rPr lang="it-IT" sz="1600" b="1" i="1" dirty="0" smtClean="0"/>
              <a:t>MELISA Z.</a:t>
            </a:r>
            <a:endParaRPr lang="it-IT" sz="1600" dirty="0" smtClean="0"/>
          </a:p>
          <a:p>
            <a:r>
              <a:rPr lang="it-IT" sz="1600" dirty="0" smtClean="0">
                <a:solidFill>
                  <a:schemeClr val="bg1"/>
                </a:solidFill>
              </a:rPr>
              <a:t> </a:t>
            </a:r>
            <a:endParaRPr lang="it-IT" sz="1600" dirty="0">
              <a:solidFill>
                <a:schemeClr val="bg1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857752" y="571480"/>
            <a:ext cx="185738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 smtClean="0"/>
              <a:t>CHRISTIAN A.</a:t>
            </a:r>
          </a:p>
          <a:p>
            <a:r>
              <a:rPr lang="it-IT" sz="1600" b="1" dirty="0" smtClean="0"/>
              <a:t>REMZIE A.</a:t>
            </a:r>
          </a:p>
          <a:p>
            <a:r>
              <a:rPr lang="it-IT" sz="1600" b="1" dirty="0" smtClean="0"/>
              <a:t>ANNA B.</a:t>
            </a:r>
          </a:p>
          <a:p>
            <a:r>
              <a:rPr lang="it-IT" sz="1600" b="1" dirty="0" smtClean="0"/>
              <a:t>LAURA B.</a:t>
            </a:r>
          </a:p>
          <a:p>
            <a:r>
              <a:rPr lang="it-IT" sz="1600" b="1" dirty="0" smtClean="0"/>
              <a:t>MATILDE C.</a:t>
            </a:r>
          </a:p>
          <a:p>
            <a:r>
              <a:rPr lang="it-IT" sz="1600" b="1" dirty="0" smtClean="0"/>
              <a:t>NICOLA C.</a:t>
            </a:r>
          </a:p>
          <a:p>
            <a:r>
              <a:rPr lang="it-IT" sz="1600" b="1" dirty="0" smtClean="0"/>
              <a:t>FRANCESCA C.</a:t>
            </a:r>
          </a:p>
          <a:p>
            <a:r>
              <a:rPr lang="it-IT" sz="1600" b="1" dirty="0" smtClean="0"/>
              <a:t>LUNA C.</a:t>
            </a:r>
          </a:p>
          <a:p>
            <a:r>
              <a:rPr lang="it-IT" sz="1600" b="1" dirty="0" smtClean="0"/>
              <a:t>LORENZO C.</a:t>
            </a:r>
          </a:p>
          <a:p>
            <a:r>
              <a:rPr lang="it-IT" sz="1600" b="1" dirty="0" smtClean="0"/>
              <a:t>DYLAN D.</a:t>
            </a:r>
          </a:p>
          <a:p>
            <a:r>
              <a:rPr lang="it-IT" sz="1600" b="1" dirty="0" smtClean="0"/>
              <a:t>SOFIA F.</a:t>
            </a:r>
          </a:p>
          <a:p>
            <a:r>
              <a:rPr lang="it-IT" sz="1600" b="1" dirty="0" smtClean="0"/>
              <a:t>FILIPPO F.</a:t>
            </a:r>
          </a:p>
          <a:p>
            <a:r>
              <a:rPr lang="it-IT" sz="1600" b="1" dirty="0" smtClean="0"/>
              <a:t>LAPO G.</a:t>
            </a:r>
          </a:p>
          <a:p>
            <a:r>
              <a:rPr lang="it-IT" sz="1600" b="1" dirty="0" smtClean="0"/>
              <a:t>FRANCESCO I.</a:t>
            </a:r>
          </a:p>
          <a:p>
            <a:r>
              <a:rPr lang="it-IT" sz="1600" b="1" dirty="0" smtClean="0"/>
              <a:t>GIULIA L.</a:t>
            </a:r>
          </a:p>
          <a:p>
            <a:r>
              <a:rPr lang="it-IT" sz="1600" b="1" dirty="0" smtClean="0"/>
              <a:t>MICHELE N.</a:t>
            </a:r>
          </a:p>
          <a:p>
            <a:r>
              <a:rPr lang="it-IT" sz="1600" b="1" dirty="0" smtClean="0"/>
              <a:t>AMRA N.</a:t>
            </a:r>
          </a:p>
          <a:p>
            <a:r>
              <a:rPr lang="it-IT" sz="1600" b="1" dirty="0" smtClean="0"/>
              <a:t>GIUSEPPE P.</a:t>
            </a:r>
          </a:p>
          <a:p>
            <a:r>
              <a:rPr lang="it-IT" sz="1600" b="1" dirty="0" smtClean="0"/>
              <a:t>FRANCESCO P.</a:t>
            </a:r>
          </a:p>
          <a:p>
            <a:r>
              <a:rPr lang="it-IT" sz="1600" b="1" dirty="0" smtClean="0"/>
              <a:t>ANITA S.</a:t>
            </a:r>
          </a:p>
          <a:p>
            <a:r>
              <a:rPr lang="it-IT" sz="1600" b="1" dirty="0" smtClean="0"/>
              <a:t>SERENA V.</a:t>
            </a:r>
          </a:p>
          <a:p>
            <a:r>
              <a:rPr lang="it-IT" sz="1600" b="1" dirty="0" smtClean="0"/>
              <a:t>KHADIJA W.</a:t>
            </a:r>
            <a:endParaRPr lang="it-IT" sz="1600" b="1" dirty="0"/>
          </a:p>
        </p:txBody>
      </p:sp>
      <p:sp>
        <p:nvSpPr>
          <p:cNvPr id="6" name="Rettangolo 5"/>
          <p:cNvSpPr/>
          <p:nvPr/>
        </p:nvSpPr>
        <p:spPr>
          <a:xfrm rot="20623134">
            <a:off x="548442" y="979218"/>
            <a:ext cx="13276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  A</a:t>
            </a:r>
          </a:p>
        </p:txBody>
      </p:sp>
      <p:sp>
        <p:nvSpPr>
          <p:cNvPr id="7" name="Rettangolo 6"/>
          <p:cNvSpPr/>
          <p:nvPr/>
        </p:nvSpPr>
        <p:spPr>
          <a:xfrm rot="1269097">
            <a:off x="6746918" y="1094099"/>
            <a:ext cx="188122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V  B</a:t>
            </a:r>
            <a:endParaRPr lang="it-IT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643174" y="6143644"/>
            <a:ext cx="3500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      </a:t>
            </a:r>
            <a:r>
              <a:rPr lang="it-IT" sz="2000" b="1" dirty="0" err="1" smtClean="0">
                <a:solidFill>
                  <a:srgbClr val="FFFF00"/>
                </a:solidFill>
              </a:rPr>
              <a:t>Teacher</a:t>
            </a:r>
            <a:r>
              <a:rPr lang="it-IT" sz="2000" b="1" dirty="0" smtClean="0">
                <a:solidFill>
                  <a:srgbClr val="FF0000"/>
                </a:solidFill>
              </a:rPr>
              <a:t>: Laura Bartolini</a:t>
            </a:r>
            <a:endParaRPr lang="it-IT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Risultati immagini per SFONDO POWERPOI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13598" cy="6858000"/>
          </a:xfrm>
          <a:prstGeom prst="rect">
            <a:avLst/>
          </a:prstGeom>
          <a:noFill/>
        </p:spPr>
      </p:pic>
      <p:sp>
        <p:nvSpPr>
          <p:cNvPr id="8" name="Rettangolo 7"/>
          <p:cNvSpPr/>
          <p:nvPr/>
        </p:nvSpPr>
        <p:spPr>
          <a:xfrm>
            <a:off x="2537756" y="2571745"/>
            <a:ext cx="4606012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t-IT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</a:t>
            </a:r>
            <a:r>
              <a:rPr lang="it-IT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WALKING  </a:t>
            </a:r>
          </a:p>
          <a:p>
            <a:pPr algn="ctr"/>
            <a:r>
              <a:rPr lang="it-IT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 </a:t>
            </a:r>
            <a:r>
              <a:rPr lang="it-IT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it-IT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THE</a:t>
            </a:r>
          </a:p>
          <a:p>
            <a:pPr algn="ctr"/>
            <a:r>
              <a:rPr lang="it-IT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WORLD”</a:t>
            </a:r>
            <a:endParaRPr lang="it-IT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42910" y="1500174"/>
            <a:ext cx="8286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GEOGRAPHY - ENGLISH</a:t>
            </a:r>
            <a:endParaRPr lang="it-IT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advTm="5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Immagine correla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ella 5"/>
          <p:cNvGraphicFramePr>
            <a:graphicFrameLocks noGrp="1"/>
          </p:cNvGraphicFramePr>
          <p:nvPr/>
        </p:nvGraphicFramePr>
        <p:xfrm>
          <a:off x="428596" y="214290"/>
          <a:ext cx="8286808" cy="6291524"/>
        </p:xfrm>
        <a:graphic>
          <a:graphicData uri="http://schemas.openxmlformats.org/drawingml/2006/table">
            <a:tbl>
              <a:tblPr/>
              <a:tblGrid>
                <a:gridCol w="3086609"/>
                <a:gridCol w="1785053"/>
                <a:gridCol w="1630093"/>
                <a:gridCol w="1785053"/>
              </a:tblGrid>
              <a:tr h="583663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C.L.I.L.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“WALKING IN THE WORLD”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PRIMARY SCHOOL OF SOCI - CLASSES VA- VB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SCHOOL YEAR 2018- 2019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7" marR="40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906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it-IT" sz="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CONTENT</a:t>
                      </a:r>
                      <a:endParaRPr lang="it-IT" sz="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7" marR="40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it-IT" sz="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COGNITION</a:t>
                      </a:r>
                      <a:endParaRPr lang="it-IT" sz="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7" marR="40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it-IT" sz="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CULTURE</a:t>
                      </a:r>
                      <a:endParaRPr lang="it-IT" sz="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7" marR="40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it-IT" sz="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b="1" i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COMMUNICATION</a:t>
                      </a:r>
                      <a:endParaRPr lang="it-IT" sz="6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7" marR="40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9377">
                <a:tc>
                  <a:txBody>
                    <a:bodyPr/>
                    <a:lstStyle/>
                    <a:p>
                      <a:pPr marL="180340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THE CONTENT OF THE DISCIPLINE IS: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200"/>
                        <a:buFont typeface="Wingdings"/>
                        <a:buChar char=""/>
                      </a:pPr>
                      <a:r>
                        <a:rPr lang="en-US" sz="1100" dirty="0" err="1">
                          <a:latin typeface="Times New Roman"/>
                          <a:ea typeface="Calibri"/>
                          <a:cs typeface="Times New Roman"/>
                        </a:rPr>
                        <a:t>semplified</a:t>
                      </a: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200"/>
                        <a:buFont typeface="Wingdings"/>
                        <a:buChar char=""/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sometimes anticipated in </a:t>
                      </a:r>
                      <a:r>
                        <a:rPr lang="en-US" sz="1100" dirty="0" err="1">
                          <a:latin typeface="Times New Roman"/>
                          <a:ea typeface="Calibri"/>
                          <a:cs typeface="Times New Roman"/>
                        </a:rPr>
                        <a:t>italian</a:t>
                      </a: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200"/>
                        <a:buFont typeface="Wingdings"/>
                        <a:buChar char=""/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there is frequent repetition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200"/>
                        <a:buFont typeface="Wingdings"/>
                        <a:buChar char=""/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there is frequent </a:t>
                      </a:r>
                      <a:r>
                        <a:rPr lang="en-US" sz="1100" dirty="0" err="1">
                          <a:latin typeface="Times New Roman"/>
                          <a:ea typeface="Calibri"/>
                          <a:cs typeface="Times New Roman"/>
                        </a:rPr>
                        <a:t>renforcement</a:t>
                      </a: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200"/>
                        <a:buFont typeface="Wingdings"/>
                        <a:buChar char=""/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sometimes  explanation in </a:t>
                      </a:r>
                      <a:r>
                        <a:rPr lang="en-US" sz="1100" dirty="0" err="1">
                          <a:latin typeface="Times New Roman"/>
                          <a:ea typeface="Calibri"/>
                          <a:cs typeface="Times New Roman"/>
                        </a:rPr>
                        <a:t>italian</a:t>
                      </a: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 of a word or a </a:t>
                      </a:r>
                      <a:r>
                        <a:rPr lang="en-US" sz="1100" dirty="0" smtClean="0">
                          <a:latin typeface="Times New Roman"/>
                          <a:ea typeface="Calibri"/>
                          <a:cs typeface="Times New Roman"/>
                        </a:rPr>
                        <a:t>sentence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200"/>
                        <a:buFont typeface="Wingdings"/>
                        <a:buNone/>
                      </a:pP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Discussion and presentation of the new vocabulary through pictures.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In the first step presentation of our planet through the globe: «Children, this is our planet, the Earth, repeat… Earth….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“… You can see the </a:t>
                      </a:r>
                      <a:r>
                        <a:rPr lang="en-US" sz="1100" dirty="0" err="1">
                          <a:latin typeface="Times New Roman"/>
                          <a:ea typeface="Calibri"/>
                          <a:cs typeface="Times New Roman"/>
                        </a:rPr>
                        <a:t>coloured</a:t>
                      </a: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 parts…they are the continents….How many continents can you see? Yes they are 5 or 7 according to expert…</a:t>
                      </a:r>
                      <a:r>
                        <a:rPr lang="en-US" sz="1100" dirty="0">
                          <a:latin typeface="Shruti"/>
                          <a:ea typeface="Calibri"/>
                          <a:cs typeface="Times New Roman"/>
                        </a:rPr>
                        <a:t>”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Discussion in </a:t>
                      </a:r>
                      <a:r>
                        <a:rPr lang="en-US" sz="1100" dirty="0" err="1">
                          <a:latin typeface="Times New Roman"/>
                          <a:ea typeface="Calibri"/>
                          <a:cs typeface="Times New Roman"/>
                        </a:rPr>
                        <a:t>italian</a:t>
                      </a: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 about the number of continents.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</a:pPr>
                      <a:r>
                        <a:rPr lang="it-IT" sz="1100" dirty="0" err="1">
                          <a:latin typeface="Times New Roman"/>
                          <a:ea typeface="Calibri"/>
                          <a:cs typeface="Times New Roman"/>
                        </a:rPr>
                        <a:t>Continents</a:t>
                      </a:r>
                      <a:r>
                        <a:rPr lang="it-IT" sz="1100" dirty="0">
                          <a:latin typeface="Times New Roman"/>
                          <a:ea typeface="Calibri"/>
                          <a:cs typeface="Times New Roman"/>
                        </a:rPr>
                        <a:t> and </a:t>
                      </a:r>
                      <a:r>
                        <a:rPr lang="it-IT" sz="1100" dirty="0" err="1">
                          <a:latin typeface="Times New Roman"/>
                          <a:ea typeface="Calibri"/>
                          <a:cs typeface="Times New Roman"/>
                        </a:rPr>
                        <a:t>Oceans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Children point on the globe and ask each other  the name of a continent or of an ocean accordingly to the order given by the leader.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Find pictures and information about the monuments.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Write a short description.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Find on the globe famous cities and monuments through games, i.e. “Put the monuments in the correct position on the map”.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7" marR="40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b="1" i="1" dirty="0">
                          <a:latin typeface="Times New Roman"/>
                          <a:ea typeface="Calibri"/>
                          <a:cs typeface="Times New Roman"/>
                        </a:rPr>
                        <a:t>Language aims</a:t>
                      </a:r>
                      <a:r>
                        <a:rPr lang="en-US" sz="1100" i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b="1" i="1" dirty="0">
                          <a:latin typeface="Times New Roman"/>
                          <a:ea typeface="Calibri"/>
                          <a:cs typeface="Times New Roman"/>
                        </a:rPr>
                        <a:t>Structure: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To have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Do you like…?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Past tens of  “TO BE”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How was the …………built?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Why was the …….. built? 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How big is it? 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How long did it take to build it? </a:t>
                      </a:r>
                      <a:endParaRPr lang="en-US" sz="11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         </a:t>
                      </a:r>
                      <a:r>
                        <a:rPr lang="en-US" sz="1100" b="1" i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Geography  Vocabulary</a:t>
                      </a:r>
                      <a:endParaRPr lang="it-IT" sz="1100" b="1" dirty="0">
                        <a:latin typeface="Calibri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Understand the meaning of new words from the context.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Speaking: use new words and structures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 Final CLIL test.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7" marR="40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Use Internet for watching  some videos.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Use Internet for finding information  about the Hearth and the  main monuments of the world.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Visit the “</a:t>
                      </a:r>
                      <a:r>
                        <a:rPr lang="en-US" sz="1100" dirty="0" err="1">
                          <a:latin typeface="Times New Roman"/>
                          <a:ea typeface="Calibri"/>
                          <a:cs typeface="Times New Roman"/>
                        </a:rPr>
                        <a:t>Colosseum</a:t>
                      </a: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” during a trip in Rome.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7" marR="40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Use a language that is accessible to the class, consider special needs.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Improve their language skills.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Learn some new words (geographic vocabulary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  <a:tabLst>
                          <a:tab pos="201295" algn="l"/>
                        </a:tabLs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Videos to learn properly. 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  <a:tabLst>
                          <a:tab pos="201295" algn="l"/>
                        </a:tabLs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Memorize / Remember geographic items.  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  <a:tabLst>
                          <a:tab pos="201295" algn="l"/>
                        </a:tabLs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Frontal lessons. 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  <a:tabLst>
                          <a:tab pos="201295" algn="l"/>
                        </a:tabLs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Pair work.  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Blip>
                          <a:blip r:embed="rId3"/>
                        </a:buBlip>
                        <a:tabLst>
                          <a:tab pos="201295" algn="l"/>
                        </a:tabLs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Group work.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7" marR="40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advTm="12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Immagine correla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571480"/>
            <a:ext cx="2927339" cy="467774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500042"/>
            <a:ext cx="5720386" cy="3071834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16389" name="Picture 5" descr="C:\Users\BARTOLINI\Desktop\CLASSE V 18 19\foto5\DSCN65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46768">
            <a:off x="4523261" y="3584275"/>
            <a:ext cx="4071966" cy="29186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Immagine correla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928670"/>
            <a:ext cx="6143668" cy="5695577"/>
          </a:xfrm>
          <a:prstGeom prst="rect">
            <a:avLst/>
          </a:prstGeom>
          <a:noFill/>
          <a:ln w="57150">
            <a:solidFill>
              <a:srgbClr val="EFF42C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advTm="7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Immagine correla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785926"/>
            <a:ext cx="4214842" cy="4368507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ffectLst/>
        </p:spPr>
      </p:pic>
      <p:sp>
        <p:nvSpPr>
          <p:cNvPr id="7" name="Rettangolo 6"/>
          <p:cNvSpPr/>
          <p:nvPr/>
        </p:nvSpPr>
        <p:spPr>
          <a:xfrm>
            <a:off x="4187900" y="0"/>
            <a:ext cx="4956100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ea typeface="Calibri"/>
                <a:cs typeface="Times New Roman"/>
              </a:rPr>
              <a:t>Find pictures </a:t>
            </a:r>
          </a:p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ea typeface="Calibri"/>
                <a:cs typeface="Times New Roman"/>
              </a:rPr>
              <a:t>and information</a:t>
            </a:r>
          </a:p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ea typeface="Calibri"/>
                <a:cs typeface="Times New Roman"/>
              </a:rPr>
              <a:t> about the monuments.</a:t>
            </a:r>
          </a:p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Visit the </a:t>
            </a:r>
            <a:r>
              <a:rPr lang="en-US" sz="28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Colosseum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.</a:t>
            </a:r>
            <a:endParaRPr lang="it-IT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05606">
            <a:off x="659231" y="517272"/>
            <a:ext cx="4000528" cy="551927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Immagine correla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463" y="144463"/>
            <a:ext cx="2952750" cy="2341562"/>
          </a:xfrm>
          <a:prstGeom prst="rect">
            <a:avLst/>
          </a:prstGeom>
          <a:noFill/>
          <a:ln w="28575">
            <a:solidFill>
              <a:srgbClr val="FF3399"/>
            </a:solidFill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618647">
            <a:off x="6286512" y="3857628"/>
            <a:ext cx="2432050" cy="2341562"/>
          </a:xfrm>
          <a:prstGeom prst="rect">
            <a:avLst/>
          </a:prstGeom>
          <a:noFill/>
          <a:ln w="28575">
            <a:solidFill>
              <a:srgbClr val="FF3399"/>
            </a:solidFill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20580">
            <a:off x="832979" y="4132501"/>
            <a:ext cx="2478087" cy="234156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86182" y="4071942"/>
            <a:ext cx="2341562" cy="2636837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677379">
            <a:off x="6284173" y="336109"/>
            <a:ext cx="2282825" cy="3121025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548358">
            <a:off x="3643306" y="357166"/>
            <a:ext cx="2389187" cy="2341562"/>
          </a:xfrm>
          <a:prstGeom prst="rect">
            <a:avLst/>
          </a:prstGeom>
          <a:noFill/>
          <a:ln w="28575">
            <a:solidFill>
              <a:srgbClr val="9933FF"/>
            </a:solidFill>
            <a:miter lim="800000"/>
            <a:headEnd/>
            <a:tailEnd/>
          </a:ln>
          <a:effectLst/>
        </p:spPr>
      </p:pic>
      <p:sp>
        <p:nvSpPr>
          <p:cNvPr id="10" name="Rettangolo 9"/>
          <p:cNvSpPr/>
          <p:nvPr/>
        </p:nvSpPr>
        <p:spPr>
          <a:xfrm>
            <a:off x="285720" y="2643182"/>
            <a:ext cx="4411785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/>
                <a:ea typeface="Calibri"/>
                <a:cs typeface="Times New Roman"/>
              </a:rPr>
              <a:t>Find pictures </a:t>
            </a:r>
          </a:p>
          <a:p>
            <a:pPr algn="ctr"/>
            <a:r>
              <a:rPr lang="en-US" sz="2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/>
                <a:ea typeface="Calibri"/>
                <a:cs typeface="Times New Roman"/>
              </a:rPr>
              <a:t>and information </a:t>
            </a:r>
          </a:p>
          <a:p>
            <a:pPr algn="ctr"/>
            <a:r>
              <a:rPr lang="en-US" sz="2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/>
                <a:ea typeface="Calibri"/>
                <a:cs typeface="Times New Roman"/>
              </a:rPr>
              <a:t>about the monuments!</a:t>
            </a:r>
            <a:endParaRPr lang="it-IT" sz="2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Immagine correla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04835">
            <a:off x="813340" y="370648"/>
            <a:ext cx="2714644" cy="3137945"/>
          </a:xfrm>
          <a:prstGeom prst="rect">
            <a:avLst/>
          </a:prstGeom>
          <a:noFill/>
          <a:ln w="28575">
            <a:solidFill>
              <a:srgbClr val="9900FF"/>
            </a:solidFill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04213">
            <a:off x="3571868" y="2320402"/>
            <a:ext cx="2714644" cy="3388244"/>
          </a:xfrm>
          <a:prstGeom prst="rect">
            <a:avLst/>
          </a:prstGeom>
          <a:noFill/>
          <a:ln w="28575">
            <a:solidFill>
              <a:srgbClr val="FF3399"/>
            </a:solidFill>
            <a:miter lim="800000"/>
            <a:headEnd/>
            <a:tailEnd/>
          </a:ln>
          <a:effectLst/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2071678"/>
            <a:ext cx="2652942" cy="3043240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  <a:effectLst/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9940420">
            <a:off x="875748" y="3542214"/>
            <a:ext cx="2604825" cy="2875487"/>
          </a:xfrm>
          <a:prstGeom prst="rect">
            <a:avLst/>
          </a:prstGeom>
          <a:noFill/>
          <a:ln w="28575">
            <a:solidFill>
              <a:srgbClr val="9933FF"/>
            </a:solidFill>
            <a:miter lim="800000"/>
            <a:headEnd/>
            <a:tailEnd/>
          </a:ln>
          <a:effectLst/>
        </p:spPr>
      </p:pic>
      <p:sp>
        <p:nvSpPr>
          <p:cNvPr id="7" name="Rettangolo 6"/>
          <p:cNvSpPr/>
          <p:nvPr/>
        </p:nvSpPr>
        <p:spPr>
          <a:xfrm>
            <a:off x="5072066" y="428604"/>
            <a:ext cx="3770584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Find pictures </a:t>
            </a:r>
          </a:p>
          <a:p>
            <a:pPr algn="ctr"/>
            <a:r>
              <a:rPr lang="en-US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and information </a:t>
            </a:r>
          </a:p>
          <a:p>
            <a:pPr algn="ctr"/>
            <a:r>
              <a:rPr lang="en-US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about the monuments!</a:t>
            </a:r>
            <a:endParaRPr lang="it-IT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niverso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535</Words>
  <Application>Microsoft Office PowerPoint</Application>
  <PresentationFormat>Presentazione su schermo (4:3)</PresentationFormat>
  <Paragraphs>125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Istituto Comprensivo Statale “XIII Aprile 1944” Via della Repubblica – Soci (AR) 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Istituto Comprensivo Statale “XIII Aprile 1944” Via della Repubblica – Soci (AR)</dc:title>
  <dc:creator>BARTOLINI</dc:creator>
  <cp:lastModifiedBy>BARTOLINI</cp:lastModifiedBy>
  <cp:revision>20</cp:revision>
  <dcterms:created xsi:type="dcterms:W3CDTF">2019-06-17T12:46:33Z</dcterms:created>
  <dcterms:modified xsi:type="dcterms:W3CDTF">2019-06-24T12:38:43Z</dcterms:modified>
</cp:coreProperties>
</file>