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6" r:id="rId5"/>
    <p:sldId id="261" r:id="rId6"/>
    <p:sldId id="272" r:id="rId7"/>
    <p:sldId id="263" r:id="rId8"/>
    <p:sldId id="262" r:id="rId9"/>
    <p:sldId id="273" r:id="rId10"/>
    <p:sldId id="293" r:id="rId11"/>
    <p:sldId id="292" r:id="rId12"/>
    <p:sldId id="276" r:id="rId13"/>
    <p:sldId id="294" r:id="rId14"/>
    <p:sldId id="260" r:id="rId15"/>
    <p:sldId id="265" r:id="rId16"/>
    <p:sldId id="270" r:id="rId17"/>
    <p:sldId id="259" r:id="rId18"/>
    <p:sldId id="289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24" autoAdjust="0"/>
  </p:normalViewPr>
  <p:slideViewPr>
    <p:cSldViewPr>
      <p:cViewPr varScale="1">
        <p:scale>
          <a:sx n="56" d="100"/>
          <a:sy n="56" d="100"/>
        </p:scale>
        <p:origin x="125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C840F6A-14AD-4208-AC65-6DDFACF2A1BA}" type="datetimeFigureOut">
              <a:rPr lang="it-IT" smtClean="0"/>
              <a:pPr/>
              <a:t>08/02/2025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92EA517-9E4B-46E6-9B27-C50F01FA5B7B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7224" y="1500174"/>
            <a:ext cx="8029604" cy="210027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err="1" smtClean="0">
                <a:solidFill>
                  <a:srgbClr val="FF0000"/>
                </a:solidFill>
              </a:rPr>
              <a:t>Primary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school</a:t>
            </a:r>
            <a:r>
              <a:rPr lang="it-IT" b="1" dirty="0" smtClean="0">
                <a:solidFill>
                  <a:srgbClr val="FF0000"/>
                </a:solidFill>
              </a:rPr>
              <a:t> “</a:t>
            </a:r>
            <a:r>
              <a:rPr lang="it-IT" b="1" i="1" dirty="0" smtClean="0">
                <a:solidFill>
                  <a:srgbClr val="FF0000"/>
                </a:solidFill>
              </a:rPr>
              <a:t>E. </a:t>
            </a:r>
            <a:r>
              <a:rPr lang="it-IT" b="1" i="1" dirty="0" err="1" smtClean="0">
                <a:solidFill>
                  <a:srgbClr val="FF0000"/>
                </a:solidFill>
              </a:rPr>
              <a:t>Perodi</a:t>
            </a:r>
            <a:r>
              <a:rPr lang="it-IT" b="1" dirty="0" smtClean="0">
                <a:solidFill>
                  <a:srgbClr val="FF0000"/>
                </a:solidFill>
              </a:rPr>
              <a:t>” - Soci</a:t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Classes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it-IT" dirty="0" smtClean="0"/>
              <a:t> </a:t>
            </a:r>
            <a:r>
              <a:rPr lang="it-IT" b="1" i="1" dirty="0" smtClean="0"/>
              <a:t>IV A and IV B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 smtClean="0">
                <a:solidFill>
                  <a:srgbClr val="FF0000"/>
                </a:solidFill>
              </a:rPr>
              <a:t>S.Y.</a:t>
            </a:r>
            <a:r>
              <a:rPr lang="it-IT" dirty="0" smtClean="0"/>
              <a:t>  </a:t>
            </a:r>
            <a:r>
              <a:rPr lang="it-IT" b="1" i="1" dirty="0" smtClean="0">
                <a:solidFill>
                  <a:schemeClr val="tx2">
                    <a:lumMod val="75000"/>
                  </a:schemeClr>
                </a:solidFill>
              </a:rPr>
              <a:t>2022-2023</a:t>
            </a:r>
            <a:endParaRPr lang="it-IT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643174" y="42860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/>
              <a:t>I</a:t>
            </a:r>
            <a:r>
              <a:rPr lang="it-IT" b="1" cap="none" dirty="0" smtClean="0">
                <a:latin typeface="Arial" pitchFamily="34" charset="0"/>
                <a:cs typeface="Arial" pitchFamily="34" charset="0"/>
              </a:rPr>
              <a:t>stituto Comprensivo Statale</a:t>
            </a:r>
            <a:br>
              <a:rPr lang="it-IT" b="1" cap="none" dirty="0" smtClean="0">
                <a:latin typeface="Arial" pitchFamily="34" charset="0"/>
                <a:cs typeface="Arial" pitchFamily="34" charset="0"/>
              </a:rPr>
            </a:br>
            <a:r>
              <a:rPr lang="it-IT" b="1" cap="none" dirty="0" smtClean="0">
                <a:latin typeface="Arial" pitchFamily="34" charset="0"/>
                <a:cs typeface="Arial" pitchFamily="34" charset="0"/>
              </a:rPr>
              <a:t>“XIII Aprile 1944”</a:t>
            </a:r>
            <a:br>
              <a:rPr lang="it-IT" b="1" cap="none" dirty="0" smtClean="0">
                <a:latin typeface="Arial" pitchFamily="34" charset="0"/>
                <a:cs typeface="Arial" pitchFamily="34" charset="0"/>
              </a:rPr>
            </a:br>
            <a:r>
              <a:rPr lang="it-IT" b="1" cap="none" dirty="0" smtClean="0">
                <a:latin typeface="Arial" pitchFamily="34" charset="0"/>
                <a:cs typeface="Arial" pitchFamily="34" charset="0"/>
              </a:rPr>
              <a:t>Via della Repubblica – Soci (AR)</a:t>
            </a:r>
            <a:br>
              <a:rPr lang="it-IT" b="1" cap="none" dirty="0" smtClean="0">
                <a:latin typeface="Arial" pitchFamily="34" charset="0"/>
                <a:cs typeface="Arial" pitchFamily="34" charset="0"/>
              </a:rPr>
            </a:br>
            <a:endParaRPr lang="it-IT" b="1" dirty="0"/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4214818"/>
            <a:ext cx="4143375" cy="1552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2411760" y="5949280"/>
            <a:ext cx="5400600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TEACHERS: Laura Bartolini – Lucia Valenti</a:t>
            </a:r>
            <a:endParaRPr lang="it-IT" dirty="0"/>
          </a:p>
        </p:txBody>
      </p:sp>
    </p:spTree>
  </p:cSld>
  <p:clrMapOvr>
    <a:masterClrMapping/>
  </p:clrMapOvr>
  <p:transition spd="slow" advClick="0" advTm="5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notebook\AppData\Local\Temp\7zO05C9DED5\IMG_7124.jpg"/>
          <p:cNvPicPr/>
          <p:nvPr/>
        </p:nvPicPr>
        <p:blipFill>
          <a:blip r:embed="rId2" cstate="print"/>
          <a:srcRect l="12996" r="17554" b="26837"/>
          <a:stretch>
            <a:fillRect/>
          </a:stretch>
        </p:blipFill>
        <p:spPr bwMode="auto">
          <a:xfrm rot="5400000">
            <a:off x="2554295" y="4303697"/>
            <a:ext cx="267808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:\Users\notebook\AppData\Local\Temp\7zO05C8E185\IMG_7123.jpg"/>
          <p:cNvPicPr/>
          <p:nvPr/>
        </p:nvPicPr>
        <p:blipFill>
          <a:blip r:embed="rId3" cstate="print"/>
          <a:srcRect t="29757" r="41935"/>
          <a:stretch>
            <a:fillRect/>
          </a:stretch>
        </p:blipFill>
        <p:spPr bwMode="auto">
          <a:xfrm>
            <a:off x="5715008" y="1285860"/>
            <a:ext cx="2928958" cy="272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C:\Users\notebook\AppData\Local\Temp\7zO05C46546\IMG_7122.jpg"/>
          <p:cNvPicPr/>
          <p:nvPr/>
        </p:nvPicPr>
        <p:blipFill>
          <a:blip r:embed="rId4" cstate="print"/>
          <a:srcRect r="40683"/>
          <a:stretch>
            <a:fillRect/>
          </a:stretch>
        </p:blipFill>
        <p:spPr bwMode="auto">
          <a:xfrm rot="5400000">
            <a:off x="1928804" y="714346"/>
            <a:ext cx="2928937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notebook\AppData\Local\Temp\7zOC8DD78B9\IMG20230428105318.jpg"/>
          <p:cNvPicPr/>
          <p:nvPr/>
        </p:nvPicPr>
        <p:blipFill>
          <a:blip r:embed="rId5" cstate="print"/>
          <a:srcRect t="9223" r="5066"/>
          <a:stretch>
            <a:fillRect/>
          </a:stretch>
        </p:blipFill>
        <p:spPr bwMode="auto">
          <a:xfrm>
            <a:off x="6643702" y="3857628"/>
            <a:ext cx="1714512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1214414" y="357166"/>
            <a:ext cx="7776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all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CHILDREN  AT  WORK!</a:t>
            </a:r>
            <a:endParaRPr lang="it-IT" sz="5400" b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med" advTm="5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notebook\AppData\Local\Temp\7zO05C37415\IMG_7126.jpg"/>
          <p:cNvPicPr/>
          <p:nvPr/>
        </p:nvPicPr>
        <p:blipFill>
          <a:blip r:embed="rId2" cstate="print"/>
          <a:srcRect l="7433" t="21681" b="22235"/>
          <a:stretch>
            <a:fillRect/>
          </a:stretch>
        </p:blipFill>
        <p:spPr bwMode="auto">
          <a:xfrm>
            <a:off x="1643042" y="2285992"/>
            <a:ext cx="72152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1857356" y="642918"/>
            <a:ext cx="628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EXHIBITION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Tm="5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14480" y="214290"/>
            <a:ext cx="5310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spc="100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</a:t>
            </a:r>
            <a:r>
              <a:rPr lang="it-IT" sz="5400" b="1" cap="none" spc="100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earn</a:t>
            </a:r>
            <a:r>
              <a:rPr lang="it-IT" sz="5400" b="1" cap="none" spc="10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it-IT" sz="5400" b="1" cap="none" spc="100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by</a:t>
            </a:r>
            <a:r>
              <a:rPr lang="it-IT" sz="5400" b="1" cap="none" spc="10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it-IT" sz="5400" b="1" cap="none" spc="100" dirty="0" err="1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playing</a:t>
            </a:r>
            <a:r>
              <a:rPr lang="it-IT" sz="5400" b="1" cap="none" spc="100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!</a:t>
            </a:r>
            <a:endParaRPr lang="it-IT" sz="5400" b="1" cap="none" spc="100" dirty="0">
              <a:ln w="28575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Immagine 2" descr="C:\Users\notebook\Downloads\IMG202306051208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3054350" cy="172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D:\CLIL\IMG_7680.jpg"/>
          <p:cNvPicPr/>
          <p:nvPr/>
        </p:nvPicPr>
        <p:blipFill>
          <a:blip r:embed="rId3" cstate="print"/>
          <a:srcRect l="16620" r="23090"/>
          <a:stretch>
            <a:fillRect/>
          </a:stretch>
        </p:blipFill>
        <p:spPr bwMode="auto">
          <a:xfrm rot="5400000">
            <a:off x="1686204" y="956946"/>
            <a:ext cx="2693855" cy="335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D:\CLIL\IMG_7681.jpg"/>
          <p:cNvPicPr/>
          <p:nvPr/>
        </p:nvPicPr>
        <p:blipFill>
          <a:blip r:embed="rId4" cstate="print"/>
          <a:srcRect l="26095"/>
          <a:stretch>
            <a:fillRect/>
          </a:stretch>
        </p:blipFill>
        <p:spPr bwMode="auto">
          <a:xfrm>
            <a:off x="5500694" y="3286124"/>
            <a:ext cx="320085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D:\CLIL\IMG_7683.jpg"/>
          <p:cNvPicPr/>
          <p:nvPr/>
        </p:nvPicPr>
        <p:blipFill>
          <a:blip r:embed="rId5" cstate="print"/>
          <a:srcRect t="18916" r="16857"/>
          <a:stretch>
            <a:fillRect/>
          </a:stretch>
        </p:blipFill>
        <p:spPr bwMode="auto">
          <a:xfrm>
            <a:off x="1357290" y="4143380"/>
            <a:ext cx="3316221" cy="242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:\CLIL\IMG_7684.jpg"/>
          <p:cNvPicPr/>
          <p:nvPr/>
        </p:nvPicPr>
        <p:blipFill>
          <a:blip r:embed="rId2" cstate="print"/>
          <a:srcRect t="18562" b="11538"/>
          <a:stretch>
            <a:fillRect/>
          </a:stretch>
        </p:blipFill>
        <p:spPr bwMode="auto">
          <a:xfrm>
            <a:off x="3857620" y="3214686"/>
            <a:ext cx="492922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D:\CLIL\IMG_768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14290"/>
            <a:ext cx="4500594" cy="344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4000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:\Users\notebook\Downloads\IMG_20230605_114806.jpg"/>
          <p:cNvPicPr/>
          <p:nvPr/>
        </p:nvPicPr>
        <p:blipFill>
          <a:blip r:embed="rId2" cstate="print"/>
          <a:srcRect t="13625"/>
          <a:stretch>
            <a:fillRect/>
          </a:stretch>
        </p:blipFill>
        <p:spPr bwMode="auto">
          <a:xfrm>
            <a:off x="1285852" y="1500174"/>
            <a:ext cx="3778743" cy="474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notebook\AppData\Local\Temp\7zO8BF70214\IMG_6770.jpg"/>
          <p:cNvPicPr/>
          <p:nvPr/>
        </p:nvPicPr>
        <p:blipFill>
          <a:blip r:embed="rId3" cstate="print"/>
          <a:srcRect l="15403" t="15196" r="12983"/>
          <a:stretch>
            <a:fillRect/>
          </a:stretch>
        </p:blipFill>
        <p:spPr bwMode="auto">
          <a:xfrm rot="5400000">
            <a:off x="6382095" y="4238940"/>
            <a:ext cx="302354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notebook\Downloads\IMG_20230605_114838.jpg"/>
          <p:cNvPicPr/>
          <p:nvPr/>
        </p:nvPicPr>
        <p:blipFill>
          <a:blip r:embed="rId4" cstate="print"/>
          <a:srcRect l="851" t="21541" r="5647"/>
          <a:stretch>
            <a:fillRect/>
          </a:stretch>
        </p:blipFill>
        <p:spPr bwMode="auto">
          <a:xfrm>
            <a:off x="5072066" y="1643050"/>
            <a:ext cx="2009140" cy="22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C:\Users\notebook\AppData\Local\Temp\7zO8BF1ED54\IMG_67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564233" y="1440084"/>
            <a:ext cx="2948305" cy="221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 descr="C:\Users\notebook\Downloads\IMG20230605120729.jpg"/>
          <p:cNvPicPr/>
          <p:nvPr/>
        </p:nvPicPr>
        <p:blipFill>
          <a:blip r:embed="rId6" cstate="print"/>
          <a:srcRect l="6346" t="20217" r="10109" b="22091"/>
          <a:stretch>
            <a:fillRect/>
          </a:stretch>
        </p:blipFill>
        <p:spPr bwMode="auto">
          <a:xfrm>
            <a:off x="5000628" y="4214818"/>
            <a:ext cx="1785950" cy="232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tangolo 10"/>
          <p:cNvSpPr/>
          <p:nvPr/>
        </p:nvSpPr>
        <p:spPr>
          <a:xfrm>
            <a:off x="1285852" y="428604"/>
            <a:ext cx="42859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PHARAOH CLOTHING</a:t>
            </a:r>
            <a:endParaRPr lang="it-IT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000628" y="857232"/>
            <a:ext cx="39821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EGYPTIAN  MASK</a:t>
            </a:r>
            <a:endParaRPr lang="it-IT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:\Users\notebook\AppData\Local\Temp\7zO8BF844C4\IMG_6769.jpg"/>
          <p:cNvPicPr/>
          <p:nvPr/>
        </p:nvPicPr>
        <p:blipFill>
          <a:blip r:embed="rId2" cstate="print"/>
          <a:srcRect l="22500"/>
          <a:stretch>
            <a:fillRect/>
          </a:stretch>
        </p:blipFill>
        <p:spPr bwMode="auto">
          <a:xfrm rot="5400000" flipV="1">
            <a:off x="1013265" y="1701323"/>
            <a:ext cx="4143404" cy="388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C:\Users\notebook\AppData\Local\Temp\7zO8BF52794\IMG_6762.jpg"/>
          <p:cNvPicPr/>
          <p:nvPr/>
        </p:nvPicPr>
        <p:blipFill>
          <a:blip r:embed="rId3" cstate="print"/>
          <a:srcRect l="14375" t="734"/>
          <a:stretch>
            <a:fillRect/>
          </a:stretch>
        </p:blipFill>
        <p:spPr bwMode="auto">
          <a:xfrm rot="6167200">
            <a:off x="4875217" y="1839899"/>
            <a:ext cx="4132954" cy="359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500298" y="500042"/>
            <a:ext cx="4894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OUR   MASKS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notebook\Downloads\IMG_20230605_114934.jpg"/>
          <p:cNvPicPr/>
          <p:nvPr/>
        </p:nvPicPr>
        <p:blipFill>
          <a:blip r:embed="rId2" cstate="print"/>
          <a:srcRect t="1030"/>
          <a:stretch>
            <a:fillRect/>
          </a:stretch>
        </p:blipFill>
        <p:spPr bwMode="auto">
          <a:xfrm>
            <a:off x="5164255" y="1144088"/>
            <a:ext cx="3979745" cy="571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C:\Users\notebook\Downloads\IMG_20230605_115002.jpg"/>
          <p:cNvPicPr/>
          <p:nvPr/>
        </p:nvPicPr>
        <p:blipFill>
          <a:blip r:embed="rId3" cstate="print"/>
          <a:srcRect l="8525" t="42115" r="12009"/>
          <a:stretch>
            <a:fillRect/>
          </a:stretch>
        </p:blipFill>
        <p:spPr bwMode="auto">
          <a:xfrm rot="20309853">
            <a:off x="5204292" y="3284603"/>
            <a:ext cx="1500198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:\Users\notebook\Downloads\IMG_20230605_114902.jpg"/>
          <p:cNvPicPr/>
          <p:nvPr/>
        </p:nvPicPr>
        <p:blipFill rotWithShape="1">
          <a:blip r:embed="rId4" cstate="print"/>
          <a:srcRect l="3076" t="5422" b="6778"/>
          <a:stretch/>
        </p:blipFill>
        <p:spPr bwMode="auto">
          <a:xfrm>
            <a:off x="1214414" y="922176"/>
            <a:ext cx="3881120" cy="4521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C:\Users\notebook\Downloads\IMG20230605120107.jpg"/>
          <p:cNvPicPr/>
          <p:nvPr/>
        </p:nvPicPr>
        <p:blipFill>
          <a:blip r:embed="rId5" cstate="print"/>
          <a:srcRect r="17075"/>
          <a:stretch>
            <a:fillRect/>
          </a:stretch>
        </p:blipFill>
        <p:spPr bwMode="auto">
          <a:xfrm rot="3909584">
            <a:off x="1434329" y="3894441"/>
            <a:ext cx="214314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1357290" y="214290"/>
            <a:ext cx="71032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PYRAMIDS  AND  TEMPLES</a:t>
            </a:r>
            <a:endParaRPr lang="it-IT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4000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2357422" y="142852"/>
            <a:ext cx="5000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WORD  GAME</a:t>
            </a:r>
            <a:endParaRPr lang="it-IT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Immagine 4" descr="C:\Users\notebook\Downloads\IMG20230605120554.jpg"/>
          <p:cNvPicPr/>
          <p:nvPr/>
        </p:nvPicPr>
        <p:blipFill>
          <a:blip r:embed="rId2" cstate="print"/>
          <a:srcRect l="6405" t="4110" r="3159" b="21195"/>
          <a:stretch>
            <a:fillRect/>
          </a:stretch>
        </p:blipFill>
        <p:spPr bwMode="auto">
          <a:xfrm>
            <a:off x="5143504" y="1142984"/>
            <a:ext cx="3485365" cy="510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notebook\Downloads\IMG20230605120522.jpg"/>
          <p:cNvPicPr/>
          <p:nvPr/>
        </p:nvPicPr>
        <p:blipFill>
          <a:blip r:embed="rId3" cstate="print"/>
          <a:srcRect l="29915"/>
          <a:stretch>
            <a:fillRect/>
          </a:stretch>
        </p:blipFill>
        <p:spPr bwMode="auto">
          <a:xfrm>
            <a:off x="1142976" y="2428868"/>
            <a:ext cx="350046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0623134">
            <a:off x="1351413" y="296184"/>
            <a:ext cx="15119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IV  A</a:t>
            </a:r>
          </a:p>
        </p:txBody>
      </p:sp>
      <p:sp>
        <p:nvSpPr>
          <p:cNvPr id="5" name="Rettangolo 4"/>
          <p:cNvSpPr/>
          <p:nvPr/>
        </p:nvSpPr>
        <p:spPr>
          <a:xfrm rot="1269097">
            <a:off x="5418612" y="535521"/>
            <a:ext cx="31406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IV  B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00100" y="1357298"/>
            <a:ext cx="2214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sz="1200" b="1" dirty="0" smtClean="0"/>
              <a:t>ROBERT E. B.</a:t>
            </a:r>
          </a:p>
          <a:p>
            <a:pPr lvl="0"/>
            <a:r>
              <a:rPr lang="it-IT" sz="1200" b="1" dirty="0" smtClean="0"/>
              <a:t>COSIMO </a:t>
            </a:r>
            <a:r>
              <a:rPr lang="it-IT" sz="1200" b="1" dirty="0" err="1" smtClean="0"/>
              <a:t>D.R</a:t>
            </a:r>
            <a:r>
              <a:rPr lang="it-IT" sz="1200" b="1" dirty="0" smtClean="0"/>
              <a:t>.</a:t>
            </a:r>
          </a:p>
          <a:p>
            <a:pPr lvl="0"/>
            <a:r>
              <a:rPr lang="it-IT" sz="1200" b="1" dirty="0" smtClean="0"/>
              <a:t>ARGJEND D.</a:t>
            </a:r>
          </a:p>
          <a:p>
            <a:pPr lvl="0"/>
            <a:r>
              <a:rPr lang="it-IT" sz="1200" b="1" dirty="0" smtClean="0"/>
              <a:t>KEVIN D.</a:t>
            </a:r>
          </a:p>
          <a:p>
            <a:pPr lvl="0"/>
            <a:r>
              <a:rPr lang="it-IT" sz="1200" b="1" dirty="0" smtClean="0"/>
              <a:t>CATERINA F.</a:t>
            </a:r>
          </a:p>
          <a:p>
            <a:pPr lvl="0"/>
            <a:r>
              <a:rPr lang="it-IT" sz="1200" b="1" dirty="0" smtClean="0"/>
              <a:t>AMELA F,</a:t>
            </a:r>
          </a:p>
          <a:p>
            <a:pPr lvl="0"/>
            <a:r>
              <a:rPr lang="it-IT" sz="1200" b="1" dirty="0" smtClean="0"/>
              <a:t>DUCCIO F.</a:t>
            </a:r>
          </a:p>
          <a:p>
            <a:pPr lvl="0"/>
            <a:r>
              <a:rPr lang="it-IT" sz="1200" b="1" dirty="0" smtClean="0"/>
              <a:t>LAPO G.</a:t>
            </a:r>
          </a:p>
          <a:p>
            <a:pPr lvl="0"/>
            <a:r>
              <a:rPr lang="it-IT" sz="1200" b="1" dirty="0" smtClean="0"/>
              <a:t>NICHOLAS M.</a:t>
            </a:r>
          </a:p>
          <a:p>
            <a:pPr lvl="0"/>
            <a:r>
              <a:rPr lang="it-IT" sz="1200" b="1" dirty="0" smtClean="0"/>
              <a:t>STELLA M.</a:t>
            </a:r>
          </a:p>
          <a:p>
            <a:pPr lvl="0"/>
            <a:r>
              <a:rPr lang="it-IT" sz="1200" b="1" dirty="0" smtClean="0"/>
              <a:t>REBECCA N.</a:t>
            </a:r>
          </a:p>
          <a:p>
            <a:pPr lvl="0"/>
            <a:r>
              <a:rPr lang="it-IT" sz="1200" b="1" dirty="0" smtClean="0"/>
              <a:t>AJNURA N.</a:t>
            </a:r>
          </a:p>
          <a:p>
            <a:pPr lvl="0"/>
            <a:r>
              <a:rPr lang="it-IT" sz="1200" b="1" dirty="0" smtClean="0"/>
              <a:t>SAMUELE P.</a:t>
            </a:r>
          </a:p>
          <a:p>
            <a:pPr lvl="0"/>
            <a:r>
              <a:rPr lang="it-IT" sz="1200" b="1" dirty="0" smtClean="0"/>
              <a:t>DENIS D. P.</a:t>
            </a:r>
          </a:p>
          <a:p>
            <a:pPr lvl="0"/>
            <a:r>
              <a:rPr lang="it-IT" sz="1200" b="1" dirty="0" smtClean="0"/>
              <a:t>ANNA S.</a:t>
            </a:r>
          </a:p>
          <a:p>
            <a:pPr lvl="0"/>
            <a:r>
              <a:rPr lang="it-IT" sz="1200" b="1" dirty="0" smtClean="0"/>
              <a:t>MATTIA T.</a:t>
            </a:r>
          </a:p>
          <a:p>
            <a:pPr lvl="0"/>
            <a:r>
              <a:rPr lang="it-IT" sz="1200" b="1" dirty="0" smtClean="0"/>
              <a:t>INAS Z.</a:t>
            </a:r>
          </a:p>
          <a:p>
            <a:pPr lvl="0"/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929322" y="1428736"/>
            <a:ext cx="23574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HELENA B.</a:t>
            </a:r>
          </a:p>
          <a:p>
            <a:r>
              <a:rPr lang="it-IT" sz="1200" b="1" dirty="0" smtClean="0"/>
              <a:t>FRANCESCO C.</a:t>
            </a:r>
          </a:p>
          <a:p>
            <a:r>
              <a:rPr lang="it-IT" sz="1200" b="1" dirty="0" smtClean="0"/>
              <a:t>ADELE C.</a:t>
            </a:r>
          </a:p>
          <a:p>
            <a:r>
              <a:rPr lang="it-IT" sz="1200" b="1" dirty="0" smtClean="0"/>
              <a:t>EMMA D.P.</a:t>
            </a:r>
          </a:p>
          <a:p>
            <a:r>
              <a:rPr lang="it-IT" sz="1200" b="1" dirty="0" smtClean="0"/>
              <a:t>EDOARDO D.</a:t>
            </a:r>
          </a:p>
          <a:p>
            <a:r>
              <a:rPr lang="it-IT" sz="1200" b="1" dirty="0" smtClean="0"/>
              <a:t>ELFAT E.</a:t>
            </a:r>
          </a:p>
          <a:p>
            <a:r>
              <a:rPr lang="it-IT" sz="1200" b="1" dirty="0" smtClean="0"/>
              <a:t>FRANCESCO F.</a:t>
            </a:r>
          </a:p>
          <a:p>
            <a:r>
              <a:rPr lang="it-IT" sz="1200" b="1" dirty="0" smtClean="0"/>
              <a:t>ALESSIO G.</a:t>
            </a:r>
          </a:p>
          <a:p>
            <a:r>
              <a:rPr lang="it-IT" sz="1200" b="1" dirty="0" smtClean="0"/>
              <a:t>ALICE G.</a:t>
            </a:r>
          </a:p>
          <a:p>
            <a:r>
              <a:rPr lang="it-IT" sz="1200" b="1" dirty="0" smtClean="0"/>
              <a:t>ABDUL M.</a:t>
            </a:r>
          </a:p>
          <a:p>
            <a:r>
              <a:rPr lang="it-IT" sz="1200" b="1" dirty="0" smtClean="0"/>
              <a:t>ANDREA M.</a:t>
            </a:r>
          </a:p>
          <a:p>
            <a:r>
              <a:rPr lang="it-IT" sz="1200" b="1" dirty="0" smtClean="0"/>
              <a:t>LORENZO P.</a:t>
            </a:r>
          </a:p>
          <a:p>
            <a:r>
              <a:rPr lang="it-IT" sz="1200" b="1" dirty="0" smtClean="0"/>
              <a:t>DAVID F. P.</a:t>
            </a:r>
          </a:p>
          <a:p>
            <a:r>
              <a:rPr lang="it-IT" sz="1200" b="1" dirty="0" smtClean="0"/>
              <a:t>LAMYAE R.</a:t>
            </a:r>
          </a:p>
          <a:p>
            <a:r>
              <a:rPr lang="it-IT" sz="1200" b="1" dirty="0" smtClean="0"/>
              <a:t>CLAUDIO R.</a:t>
            </a:r>
          </a:p>
          <a:p>
            <a:r>
              <a:rPr lang="it-IT" sz="1200" b="1" dirty="0" smtClean="0"/>
              <a:t>DIEGO S.</a:t>
            </a:r>
          </a:p>
          <a:p>
            <a:r>
              <a:rPr lang="it-IT" sz="1200" b="1" dirty="0" smtClean="0"/>
              <a:t>GIULIA V.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214942" y="478632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FF00"/>
                </a:solidFill>
              </a:rPr>
              <a:t>Teacher</a:t>
            </a:r>
            <a:r>
              <a:rPr lang="it-IT" dirty="0" smtClean="0">
                <a:solidFill>
                  <a:srgbClr val="FFFF00"/>
                </a:solidFill>
              </a:rPr>
              <a:t>: </a:t>
            </a:r>
            <a:r>
              <a:rPr lang="it-IT" b="1" dirty="0" smtClean="0">
                <a:solidFill>
                  <a:srgbClr val="002060"/>
                </a:solidFill>
              </a:rPr>
              <a:t>Laura Bartolini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142976" y="485776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>
                <a:solidFill>
                  <a:srgbClr val="FFFF00"/>
                </a:solidFill>
              </a:rPr>
              <a:t>Teacher</a:t>
            </a:r>
            <a:r>
              <a:rPr lang="it-IT" dirty="0" smtClean="0">
                <a:solidFill>
                  <a:srgbClr val="FFFF00"/>
                </a:solidFill>
              </a:rPr>
              <a:t>: </a:t>
            </a:r>
            <a:r>
              <a:rPr lang="it-IT" b="1" dirty="0" smtClean="0">
                <a:solidFill>
                  <a:srgbClr val="002060"/>
                </a:solidFill>
              </a:rPr>
              <a:t>Lucia Valenti</a:t>
            </a:r>
            <a:endParaRPr lang="it-IT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Visitare le Piramidi di Giza: info orari e prezzi bigliett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56606"/>
            <a:ext cx="8143900" cy="5158542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500166" y="642918"/>
            <a:ext cx="742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5400" b="1" cap="none" spc="0" dirty="0" smtClean="0">
                <a:ln w="38100" cmpd="dbl">
                  <a:solidFill>
                    <a:srgbClr val="00CC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HISTORY</a:t>
            </a:r>
            <a:r>
              <a:rPr lang="it-IT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- </a:t>
            </a:r>
            <a:r>
              <a:rPr lang="it-IT" sz="5400" b="1" cap="none" spc="0" dirty="0" smtClean="0">
                <a:ln w="381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ENGLISH</a:t>
            </a:r>
            <a:endParaRPr lang="it-IT" sz="5400" b="1" cap="none" spc="0" dirty="0">
              <a:ln w="38100" cmpd="dbl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071670" y="5072074"/>
            <a:ext cx="6426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ANCIENT  EGYPT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071538" y="285728"/>
          <a:ext cx="7929586" cy="6660736"/>
        </p:xfrm>
        <a:graphic>
          <a:graphicData uri="http://schemas.openxmlformats.org/drawingml/2006/table">
            <a:tbl>
              <a:tblPr/>
              <a:tblGrid>
                <a:gridCol w="2708601"/>
                <a:gridCol w="2025406"/>
                <a:gridCol w="1495557"/>
                <a:gridCol w="1700022"/>
              </a:tblGrid>
              <a:tr h="838224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C.L.I.L.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ANCIENT EGYPT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“DISCOVERING ANCIENT EGYPT”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PRIMARY SCHOOL OF SOCI - CLASSES IVA- IVB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SCHOOL YEAR 2022- 2023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52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CONTENT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COGNITION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CULTURE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050" b="1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Times New Roman"/>
                          <a:ea typeface="Calibri"/>
                          <a:cs typeface="Times New Roman"/>
                        </a:rPr>
                        <a:t>COMMUNICATION</a:t>
                      </a:r>
                      <a:endParaRPr lang="it-IT" sz="105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247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To identify features of a historical period.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To identify features of a region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To identify customs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To identify hieroglyphics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Introduction of some names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Discussion and presentation of the new vocabulary through flashcards games.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Times New Roman"/>
                          <a:ea typeface="Calibri"/>
                          <a:cs typeface="Times New Roman"/>
                        </a:rPr>
                        <a:t>Language aims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latin typeface="Times New Roman"/>
                          <a:ea typeface="Calibri"/>
                          <a:cs typeface="Times New Roman"/>
                        </a:rPr>
                        <a:t>Structure: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Is the Nile a very big river? Yes, it is.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Does it flow into the Mediterranean Sea? Yes, it does.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Can Egyptians write? Yes, they can.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Have they got pyramids? Yes, they have.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Can can’t / have got, has got, haven’t got, hasn’t got /on the right,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on the left/ </a:t>
                      </a: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in,on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What is it?/ When is the Great Pyramid from?/ When are the first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mummies from? Who’s that? What his/her name? Where is...?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latin typeface="Times New Roman"/>
                          <a:ea typeface="Calibri"/>
                          <a:cs typeface="Times New Roman"/>
                        </a:rPr>
                        <a:t>Vocabulary: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Egypt, Egyptians, country, land, river, place, date, B. C.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Before Christ, AD Anno Domini, climate, delta, Mediterranean Sea,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Red </a:t>
                      </a: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Sea,sunny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and hot / rocky and sandy desert/Nile/sarcophagus/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mummy/hieroglyphics/ map/ mask/ pyramid /tomb/</a:t>
                      </a: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Tutankhamon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A crossword puzzle Teacher designs a crossword puzzle using </a:t>
                      </a: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termsand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information about Egypt. Students </a:t>
                      </a: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areasked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, in groups, to fill it in.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Memory game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193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Ask the children to play a memory game to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193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consolidate new lexis. The teacher prepares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01930"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cards with new lexis and pictures.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Draw and color the different part </a:t>
                      </a: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Pharaon’s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clothing and symbols.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Draw and color flashcards.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Play “Word games”.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Match words with pictures. 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Speaking: use new words and structures.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Make some Egyptians masks and describe them to the class.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Create an Egyptian papyrus.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Final CLIL test.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Use Internet for watching a video: “Ancient Egypt”.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Use Internet for finding information about ancient Egypt.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Use a language that is accessible to the class, consider special needs.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Improve their language skills.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Learn some new words.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 (History vocabulary</a:t>
                      </a: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01295" algn="l"/>
                        </a:tabLs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Videos to learn properly 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01295" algn="l"/>
                        </a:tabLs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Memorize / Remember historic items   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01295" algn="l"/>
                        </a:tabLs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Frontal lessons 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01295" algn="l"/>
                        </a:tabLs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Pair work   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Blip>
                          <a:blip r:embed="rId2"/>
                        </a:buBlip>
                        <a:tabLst>
                          <a:tab pos="201295" algn="l"/>
                        </a:tabLs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Group work</a:t>
                      </a:r>
                      <a:endParaRPr lang="it-I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5" marR="369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071802" y="285728"/>
            <a:ext cx="3696846" cy="138499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MY   LITTLE  BOOK</a:t>
            </a:r>
          </a:p>
          <a:p>
            <a:pPr algn="ctr"/>
            <a:r>
              <a:rPr lang="it-IT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ABOUT</a:t>
            </a:r>
          </a:p>
          <a:p>
            <a:pPr algn="ctr"/>
            <a:r>
              <a:rPr lang="it-IT" sz="28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EGYPT</a:t>
            </a:r>
            <a:endParaRPr lang="it-IT" sz="2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Immagine 3" descr="C:\Users\notebook\Downloads\IMG_20230605_1145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6101">
            <a:off x="896015" y="983447"/>
            <a:ext cx="2043430" cy="301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:\Users\notebook\Downloads\IMG_20230605_1145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285992"/>
            <a:ext cx="2654178" cy="419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C:\Users\notebook\Downloads\IMG_20230605_1152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8167">
            <a:off x="5807189" y="1505379"/>
            <a:ext cx="2428892" cy="362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6143636" y="4572008"/>
            <a:ext cx="785818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2000232" y="3571876"/>
            <a:ext cx="714380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 advClick="0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notebook\Downloads\IMG_20230605_1150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642918"/>
            <a:ext cx="4357718" cy="605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 rot="19132167">
            <a:off x="879683" y="1869869"/>
            <a:ext cx="39290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WHERE?</a:t>
            </a:r>
            <a:endParaRPr lang="it-IT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 advClick="0" advTm="4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notebook\Downloads\IMG_20230605_114647.jpg"/>
          <p:cNvPicPr/>
          <p:nvPr/>
        </p:nvPicPr>
        <p:blipFill>
          <a:blip r:embed="rId2" cstate="print"/>
          <a:srcRect t="1887"/>
          <a:stretch>
            <a:fillRect/>
          </a:stretch>
        </p:blipFill>
        <p:spPr bwMode="auto">
          <a:xfrm>
            <a:off x="1357290" y="1428736"/>
            <a:ext cx="74295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1357290" y="357166"/>
            <a:ext cx="73597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ALPHABET   ORDER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D:\CLIL\IMG_7597NUOV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00108"/>
            <a:ext cx="3635741" cy="4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D:\CLIL\IMG_7599NUOV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96272">
            <a:off x="4763947" y="3577812"/>
            <a:ext cx="3158789" cy="194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4786314" y="857232"/>
            <a:ext cx="41921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CHILDREN </a:t>
            </a:r>
          </a:p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AT WORK!</a:t>
            </a:r>
            <a:endParaRPr lang="it-IT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notebook\Downloads\IMG20230605120741.jpg"/>
          <p:cNvPicPr/>
          <p:nvPr/>
        </p:nvPicPr>
        <p:blipFill>
          <a:blip r:embed="rId2" cstate="print"/>
          <a:srcRect l="11177" t="7857" r="20730" b="21056"/>
          <a:stretch>
            <a:fillRect/>
          </a:stretch>
        </p:blipFill>
        <p:spPr bwMode="auto">
          <a:xfrm rot="677410">
            <a:off x="6572264" y="2428868"/>
            <a:ext cx="2143140" cy="4102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C:\Users\notebook\Downloads\IMG_20230605_115124.jpg"/>
          <p:cNvPicPr/>
          <p:nvPr/>
        </p:nvPicPr>
        <p:blipFill>
          <a:blip r:embed="rId3" cstate="print"/>
          <a:srcRect t="27091" r="4077" b="16493"/>
          <a:stretch>
            <a:fillRect/>
          </a:stretch>
        </p:blipFill>
        <p:spPr bwMode="auto">
          <a:xfrm>
            <a:off x="3643306" y="2071678"/>
            <a:ext cx="2735580" cy="192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 descr="C:\Users\notebook\Downloads\IMG_20230605_115250.jpg"/>
          <p:cNvPicPr/>
          <p:nvPr/>
        </p:nvPicPr>
        <p:blipFill>
          <a:blip r:embed="rId4" cstate="print"/>
          <a:srcRect l="19463" r="18379" b="7357"/>
          <a:stretch>
            <a:fillRect/>
          </a:stretch>
        </p:blipFill>
        <p:spPr bwMode="auto">
          <a:xfrm rot="20977320">
            <a:off x="1550561" y="1940460"/>
            <a:ext cx="2071702" cy="392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071670" y="714356"/>
            <a:ext cx="61021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  <a:effectLst/>
              </a:rPr>
              <a:t>HIEROGLYPHICS</a:t>
            </a:r>
            <a:endParaRPr lang="it-IT" sz="5400" b="1" cap="none" spc="0" dirty="0">
              <a:ln>
                <a:solidFill>
                  <a:schemeClr val="tx1"/>
                </a:solidFill>
              </a:ln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 advClick="0" advTm="6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notebook\Downloads\IMG_20230605_114711.jpg"/>
          <p:cNvPicPr/>
          <p:nvPr/>
        </p:nvPicPr>
        <p:blipFill>
          <a:blip r:embed="rId2" cstate="print"/>
          <a:srcRect l="1367" t="6439" r="14669" b="8700"/>
          <a:stretch>
            <a:fillRect/>
          </a:stretch>
        </p:blipFill>
        <p:spPr bwMode="auto">
          <a:xfrm>
            <a:off x="1285852" y="1714488"/>
            <a:ext cx="3511550" cy="4707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2" descr="C:\Users\notebook\Downloads\IMG_20230605_1147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928802"/>
            <a:ext cx="3910287" cy="296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2786050" y="142852"/>
            <a:ext cx="56777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LET’S  MAKE  A </a:t>
            </a:r>
          </a:p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PAPYRUS!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6000">
    <p:cut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Ve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567</Words>
  <Application>Microsoft Office PowerPoint</Application>
  <PresentationFormat>Presentazione su schermo (4:3)</PresentationFormat>
  <Paragraphs>119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6" baseType="lpstr">
      <vt:lpstr>Arial</vt:lpstr>
      <vt:lpstr>Calibri</vt:lpstr>
      <vt:lpstr>Gill Sans MT</vt:lpstr>
      <vt:lpstr>Symbol</vt:lpstr>
      <vt:lpstr>Times New Roman</vt:lpstr>
      <vt:lpstr>Verdana</vt:lpstr>
      <vt:lpstr>Wingdings 2</vt:lpstr>
      <vt:lpstr>Solstizio</vt:lpstr>
      <vt:lpstr>Primary school “E. Perodi” - Soci Classes: IV A and IV B S.Y.  2022-2023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“E. Perodi” - Soci Classes IV A and IV B S.Y. 2017-2018</dc:title>
  <dc:creator>BARTOLINI</dc:creator>
  <cp:lastModifiedBy>Notebook</cp:lastModifiedBy>
  <cp:revision>104</cp:revision>
  <dcterms:created xsi:type="dcterms:W3CDTF">2018-04-25T07:27:08Z</dcterms:created>
  <dcterms:modified xsi:type="dcterms:W3CDTF">2025-02-08T19:29:35Z</dcterms:modified>
</cp:coreProperties>
</file>