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1" r:id="rId5"/>
    <p:sldId id="262" r:id="rId6"/>
    <p:sldId id="263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55" d="100"/>
          <a:sy n="55" d="100"/>
        </p:scale>
        <p:origin x="-730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96F0F-58F5-4276-962A-6E152C41C711}" type="datetimeFigureOut">
              <a:rPr lang="it-IT" smtClean="0"/>
              <a:pPr/>
              <a:t>01/10/2019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6FC90-9AE6-4AB4-8EC0-5B69FC19436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8542018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96F0F-58F5-4276-962A-6E152C41C711}" type="datetimeFigureOut">
              <a:rPr lang="it-IT" smtClean="0"/>
              <a:pPr/>
              <a:t>01/10/2019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6FC90-9AE6-4AB4-8EC0-5B69FC19436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572283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96F0F-58F5-4276-962A-6E152C41C711}" type="datetimeFigureOut">
              <a:rPr lang="it-IT" smtClean="0"/>
              <a:pPr/>
              <a:t>01/10/2019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6FC90-9AE6-4AB4-8EC0-5B69FC19436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9947509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96F0F-58F5-4276-962A-6E152C41C711}" type="datetimeFigureOut">
              <a:rPr lang="it-IT" smtClean="0"/>
              <a:pPr/>
              <a:t>01/10/2019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6FC90-9AE6-4AB4-8EC0-5B69FC19436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7883762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96F0F-58F5-4276-962A-6E152C41C711}" type="datetimeFigureOut">
              <a:rPr lang="it-IT" smtClean="0"/>
              <a:pPr/>
              <a:t>01/10/2019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6FC90-9AE6-4AB4-8EC0-5B69FC19436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7991710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96F0F-58F5-4276-962A-6E152C41C711}" type="datetimeFigureOut">
              <a:rPr lang="it-IT" smtClean="0"/>
              <a:pPr/>
              <a:t>01/10/2019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6FC90-9AE6-4AB4-8EC0-5B69FC19436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6198831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96F0F-58F5-4276-962A-6E152C41C711}" type="datetimeFigureOut">
              <a:rPr lang="it-IT" smtClean="0"/>
              <a:pPr/>
              <a:t>01/10/2019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6FC90-9AE6-4AB4-8EC0-5B69FC19436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7239973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96F0F-58F5-4276-962A-6E152C41C711}" type="datetimeFigureOut">
              <a:rPr lang="it-IT" smtClean="0"/>
              <a:pPr/>
              <a:t>01/10/2019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6FC90-9AE6-4AB4-8EC0-5B69FC19436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7015546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96F0F-58F5-4276-962A-6E152C41C711}" type="datetimeFigureOut">
              <a:rPr lang="it-IT" smtClean="0"/>
              <a:pPr/>
              <a:t>01/10/2019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6FC90-9AE6-4AB4-8EC0-5B69FC19436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3694912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96F0F-58F5-4276-962A-6E152C41C711}" type="datetimeFigureOut">
              <a:rPr lang="it-IT" smtClean="0"/>
              <a:pPr/>
              <a:t>01/10/2019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6FC90-9AE6-4AB4-8EC0-5B69FC19436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6415165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96F0F-58F5-4276-962A-6E152C41C711}" type="datetimeFigureOut">
              <a:rPr lang="it-IT" smtClean="0"/>
              <a:pPr/>
              <a:t>01/10/2019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6FC90-9AE6-4AB4-8EC0-5B69FC19436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83310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496F0F-58F5-4276-962A-6E152C41C711}" type="datetimeFigureOut">
              <a:rPr lang="it-IT" smtClean="0"/>
              <a:pPr/>
              <a:t>01/10/2019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76FC90-9AE6-4AB4-8EC0-5B69FC19436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127348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7053072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304800"/>
            <a:ext cx="9144000" cy="1658111"/>
          </a:xfrm>
        </p:spPr>
        <p:txBody>
          <a:bodyPr>
            <a:normAutofit fontScale="90000"/>
          </a:bodyPr>
          <a:lstStyle/>
          <a:p>
            <a:r>
              <a:rPr lang="it-IT" sz="3200" dirty="0" smtClean="0">
                <a:latin typeface="Arial Rounded MT Bold" panose="020F0704030504030204" pitchFamily="34" charset="0"/>
              </a:rPr>
              <a:t>Istituto Comprensivo di Soci</a:t>
            </a:r>
            <a:r>
              <a:rPr lang="it-IT" sz="3200" dirty="0">
                <a:latin typeface="Arial Rounded MT Bold" panose="020F0704030504030204" pitchFamily="34" charset="0"/>
              </a:rPr>
              <a:t/>
            </a:r>
            <a:br>
              <a:rPr lang="it-IT" sz="3200" dirty="0">
                <a:latin typeface="Arial Rounded MT Bold" panose="020F0704030504030204" pitchFamily="34" charset="0"/>
              </a:rPr>
            </a:br>
            <a:r>
              <a:rPr lang="it-IT" sz="3200" dirty="0" smtClean="0">
                <a:latin typeface="Arial Rounded MT Bold" panose="020F0704030504030204" pitchFamily="34" charset="0"/>
              </a:rPr>
              <a:t>San Piero in Frassino </a:t>
            </a:r>
            <a:r>
              <a:rPr lang="it-IT" sz="3200" dirty="0" err="1" smtClean="0">
                <a:latin typeface="Arial Rounded MT Bold" panose="020F0704030504030204" pitchFamily="34" charset="0"/>
              </a:rPr>
              <a:t>Primary</a:t>
            </a:r>
            <a:r>
              <a:rPr lang="it-IT" sz="3200" dirty="0" smtClean="0">
                <a:latin typeface="Arial Rounded MT Bold" panose="020F0704030504030204" pitchFamily="34" charset="0"/>
              </a:rPr>
              <a:t> School</a:t>
            </a:r>
            <a:br>
              <a:rPr lang="it-IT" sz="3200" dirty="0" smtClean="0">
                <a:latin typeface="Arial Rounded MT Bold" panose="020F0704030504030204" pitchFamily="34" charset="0"/>
              </a:rPr>
            </a:br>
            <a:r>
              <a:rPr lang="it-IT" sz="3200" dirty="0" smtClean="0">
                <a:latin typeface="Arial Rounded MT Bold" panose="020F0704030504030204" pitchFamily="34" charset="0"/>
              </a:rPr>
              <a:t>Class IV U</a:t>
            </a:r>
            <a:br>
              <a:rPr lang="it-IT" sz="3200" dirty="0" smtClean="0">
                <a:latin typeface="Arial Rounded MT Bold" panose="020F0704030504030204" pitchFamily="34" charset="0"/>
              </a:rPr>
            </a:br>
            <a:r>
              <a:rPr lang="it-IT" sz="3200" dirty="0" smtClean="0">
                <a:latin typeface="Arial Rounded MT Bold" panose="020F0704030504030204" pitchFamily="34" charset="0"/>
              </a:rPr>
              <a:t>School </a:t>
            </a:r>
            <a:r>
              <a:rPr lang="it-IT" sz="3200" dirty="0" err="1" smtClean="0">
                <a:latin typeface="Arial Rounded MT Bold" panose="020F0704030504030204" pitchFamily="34" charset="0"/>
              </a:rPr>
              <a:t>Year</a:t>
            </a:r>
            <a:r>
              <a:rPr lang="it-IT" sz="3200" dirty="0" smtClean="0">
                <a:latin typeface="Arial Rounded MT Bold" panose="020F0704030504030204" pitchFamily="34" charset="0"/>
              </a:rPr>
              <a:t> 2018/2019</a:t>
            </a:r>
            <a:endParaRPr lang="it-IT" sz="3200" dirty="0">
              <a:latin typeface="Arial Rounded MT Bold" panose="020F0704030504030204" pitchFamily="34" charset="0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609344" y="5077270"/>
            <a:ext cx="9144000" cy="1655762"/>
          </a:xfrm>
        </p:spPr>
        <p:txBody>
          <a:bodyPr/>
          <a:lstStyle/>
          <a:p>
            <a:endParaRPr lang="it-IT" dirty="0" smtClean="0"/>
          </a:p>
          <a:p>
            <a:r>
              <a:rPr lang="it-IT" sz="5400" dirty="0" smtClean="0">
                <a:latin typeface="Arial Rounded MT Bold" panose="020F0704030504030204" pitchFamily="34" charset="0"/>
              </a:rPr>
              <a:t>CLIL Project</a:t>
            </a:r>
          </a:p>
          <a:p>
            <a:r>
              <a:rPr lang="it-IT" sz="1600" dirty="0" smtClean="0">
                <a:latin typeface="Arial Rounded MT Bold" panose="020F0704030504030204" pitchFamily="34" charset="0"/>
              </a:rPr>
              <a:t>Content and Language </a:t>
            </a:r>
            <a:r>
              <a:rPr lang="it-IT" sz="1600" dirty="0" err="1" smtClean="0">
                <a:latin typeface="Arial Rounded MT Bold" panose="020F0704030504030204" pitchFamily="34" charset="0"/>
              </a:rPr>
              <a:t>Integrated</a:t>
            </a:r>
            <a:r>
              <a:rPr lang="it-IT" sz="1600" dirty="0" smtClean="0">
                <a:latin typeface="Arial Rounded MT Bold" panose="020F0704030504030204" pitchFamily="34" charset="0"/>
              </a:rPr>
              <a:t> Learning</a:t>
            </a:r>
            <a:endParaRPr lang="it-IT" sz="1600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1093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60000"/>
                <a:lumOff val="4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32155"/>
          </a:xfrm>
        </p:spPr>
        <p:txBody>
          <a:bodyPr>
            <a:normAutofit/>
          </a:bodyPr>
          <a:lstStyle/>
          <a:p>
            <a:pPr algn="ctr"/>
            <a:r>
              <a:rPr lang="it-IT" sz="3600" dirty="0" smtClean="0">
                <a:latin typeface="Arial Rounded MT Bold" panose="020F0704030504030204" pitchFamily="34" charset="0"/>
              </a:rPr>
              <a:t>The </a:t>
            </a:r>
            <a:r>
              <a:rPr lang="it-IT" sz="3600" dirty="0" err="1" smtClean="0">
                <a:latin typeface="Arial Rounded MT Bold" panose="020F0704030504030204" pitchFamily="34" charset="0"/>
              </a:rPr>
              <a:t>legend</a:t>
            </a:r>
            <a:r>
              <a:rPr lang="it-IT" sz="3600" dirty="0" smtClean="0">
                <a:latin typeface="Arial Rounded MT Bold" panose="020F0704030504030204" pitchFamily="34" charset="0"/>
              </a:rPr>
              <a:t> of the </a:t>
            </a:r>
            <a:r>
              <a:rPr lang="it-IT" sz="3600" dirty="0" err="1" smtClean="0">
                <a:latin typeface="Arial Rounded MT Bold" panose="020F0704030504030204" pitchFamily="34" charset="0"/>
              </a:rPr>
              <a:t>two</a:t>
            </a:r>
            <a:r>
              <a:rPr lang="it-IT" sz="3600" dirty="0" smtClean="0">
                <a:latin typeface="Arial Rounded MT Bold" panose="020F0704030504030204" pitchFamily="34" charset="0"/>
              </a:rPr>
              <a:t> </a:t>
            </a:r>
            <a:r>
              <a:rPr lang="it-IT" sz="3600" dirty="0" err="1" smtClean="0">
                <a:latin typeface="Arial Rounded MT Bold" panose="020F0704030504030204" pitchFamily="34" charset="0"/>
              </a:rPr>
              <a:t>giants</a:t>
            </a:r>
            <a:endParaRPr lang="it-IT" sz="3600" dirty="0">
              <a:latin typeface="Arial Rounded MT Bold" panose="020F0704030504030204" pitchFamily="34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77972" y="1097280"/>
            <a:ext cx="10058400" cy="5878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39456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40000"/>
                <a:lumOff val="60000"/>
              </a:schemeClr>
            </a:gs>
            <a:gs pos="46000">
              <a:schemeClr val="accent3">
                <a:lumMod val="95000"/>
                <a:lumOff val="5000"/>
              </a:schemeClr>
            </a:gs>
            <a:gs pos="100000">
              <a:schemeClr val="accent3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egnaposto contenuto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1666" y="956603"/>
            <a:ext cx="4097115" cy="5220360"/>
          </a:xfrm>
        </p:spPr>
      </p:pic>
      <p:pic>
        <p:nvPicPr>
          <p:cNvPr id="7" name="Segnaposto contenuto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76381" y="956603"/>
            <a:ext cx="4008019" cy="5220360"/>
          </a:xfr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18781" y="2574388"/>
            <a:ext cx="3657599" cy="1997612"/>
          </a:xfrm>
          <a:prstGeom prst="rect">
            <a:avLst/>
          </a:prstGeom>
        </p:spPr>
      </p:pic>
      <p:sp>
        <p:nvSpPr>
          <p:cNvPr id="10" name="CasellaDiTesto 9"/>
          <p:cNvSpPr txBox="1"/>
          <p:nvPr/>
        </p:nvSpPr>
        <p:spPr>
          <a:xfrm>
            <a:off x="4656405" y="2205056"/>
            <a:ext cx="2982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latin typeface="Arial Rounded MT Bold" panose="020F0704030504030204" pitchFamily="34" charset="0"/>
              </a:rPr>
              <a:t>The </a:t>
            </a:r>
            <a:r>
              <a:rPr lang="it-IT" dirty="0" err="1" smtClean="0">
                <a:latin typeface="Arial Rounded MT Bold" panose="020F0704030504030204" pitchFamily="34" charset="0"/>
              </a:rPr>
              <a:t>Giant’s</a:t>
            </a:r>
            <a:r>
              <a:rPr lang="it-IT" dirty="0" smtClean="0">
                <a:latin typeface="Arial Rounded MT Bold" panose="020F0704030504030204" pitchFamily="34" charset="0"/>
              </a:rPr>
              <a:t> </a:t>
            </a:r>
            <a:r>
              <a:rPr lang="it-IT" dirty="0" err="1" smtClean="0">
                <a:latin typeface="Arial Rounded MT Bold" panose="020F0704030504030204" pitchFamily="34" charset="0"/>
              </a:rPr>
              <a:t>Causeway</a:t>
            </a:r>
            <a:endParaRPr lang="it-IT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56018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86212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3000">
              <a:srgbClr val="92D050"/>
            </a:gs>
            <a:gs pos="100000">
              <a:schemeClr val="accent3">
                <a:lumMod val="60000"/>
              </a:schemeClr>
            </a:gs>
          </a:gsLst>
          <a:path path="circle">
            <a:fillToRect l="50000" t="130000" r="50000" b="-3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19613"/>
          </a:xfrm>
        </p:spPr>
        <p:txBody>
          <a:bodyPr>
            <a:normAutofit/>
          </a:bodyPr>
          <a:lstStyle/>
          <a:p>
            <a:pPr algn="ctr"/>
            <a:r>
              <a:rPr lang="it-IT" sz="2800" dirty="0" smtClean="0">
                <a:latin typeface="Arial Rounded MT Bold" panose="020F0704030504030204" pitchFamily="34" charset="0"/>
              </a:rPr>
              <a:t>Cooperative Learning</a:t>
            </a:r>
            <a:endParaRPr lang="it-IT" sz="2800" dirty="0">
              <a:latin typeface="Arial Rounded MT Bold" panose="020F0704030504030204" pitchFamily="34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984738"/>
            <a:ext cx="4736123" cy="2855741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26548" y="1294228"/>
            <a:ext cx="3765452" cy="4740812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50830" y="3840479"/>
            <a:ext cx="6175717" cy="3017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9799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530225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 smtClean="0">
                <a:latin typeface="Arial Rounded MT Bold" panose="020F0704030504030204" pitchFamily="34" charset="0"/>
              </a:rPr>
              <a:t>WALES</a:t>
            </a:r>
            <a:endParaRPr lang="it-IT" dirty="0">
              <a:latin typeface="Arial Rounded MT Bold" panose="020F0704030504030204" pitchFamily="34" charset="0"/>
            </a:endParaRPr>
          </a:p>
        </p:txBody>
      </p:sp>
      <p:pic>
        <p:nvPicPr>
          <p:cNvPr id="5" name="Segnaposto contenuto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98943" y="463440"/>
            <a:ext cx="4193057" cy="5929531"/>
          </a:xfrm>
        </p:spPr>
      </p:pic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987425"/>
            <a:ext cx="3932237" cy="4881563"/>
          </a:xfrm>
        </p:spPr>
        <p:txBody>
          <a:bodyPr>
            <a:normAutofit lnSpcReduction="10000"/>
          </a:bodyPr>
          <a:lstStyle/>
          <a:p>
            <a:r>
              <a:rPr lang="it-IT" sz="2000" dirty="0" err="1">
                <a:latin typeface="Arial Rounded MT Bold" panose="020F0704030504030204" pitchFamily="34" charset="0"/>
              </a:rPr>
              <a:t>Symbol</a:t>
            </a:r>
            <a:r>
              <a:rPr lang="it-IT" sz="2000" dirty="0">
                <a:latin typeface="Arial Rounded MT Bold" panose="020F0704030504030204" pitchFamily="34" charset="0"/>
              </a:rPr>
              <a:t>    </a:t>
            </a:r>
            <a:r>
              <a:rPr lang="it-IT" sz="2000" dirty="0" err="1" smtClean="0">
                <a:latin typeface="Arial Rounded MT Bold" panose="020F0704030504030204" pitchFamily="34" charset="0"/>
              </a:rPr>
              <a:t>Daffodil</a:t>
            </a:r>
            <a:r>
              <a:rPr lang="it-IT" sz="2000" dirty="0" smtClean="0">
                <a:latin typeface="Arial Rounded MT Bold" panose="020F0704030504030204" pitchFamily="34" charset="0"/>
              </a:rPr>
              <a:t>, </a:t>
            </a:r>
            <a:r>
              <a:rPr lang="it-IT" sz="2000" dirty="0" err="1" smtClean="0">
                <a:latin typeface="Arial Rounded MT Bold" panose="020F0704030504030204" pitchFamily="34" charset="0"/>
              </a:rPr>
              <a:t>Leek</a:t>
            </a:r>
            <a:endParaRPr lang="it-IT" sz="2000" dirty="0">
              <a:latin typeface="Arial Rounded MT Bold" panose="020F0704030504030204" pitchFamily="34" charset="0"/>
            </a:endParaRPr>
          </a:p>
          <a:p>
            <a:endParaRPr lang="it-IT" sz="2000" dirty="0">
              <a:latin typeface="Arial Rounded MT Bold" panose="020F0704030504030204" pitchFamily="34" charset="0"/>
            </a:endParaRPr>
          </a:p>
          <a:p>
            <a:r>
              <a:rPr lang="it-IT" sz="2000" dirty="0">
                <a:latin typeface="Arial Rounded MT Bold" panose="020F0704030504030204" pitchFamily="34" charset="0"/>
              </a:rPr>
              <a:t>Patron Saint    </a:t>
            </a:r>
            <a:r>
              <a:rPr lang="it-IT" sz="2000" dirty="0" err="1">
                <a:latin typeface="Arial Rounded MT Bold" panose="020F0704030504030204" pitchFamily="34" charset="0"/>
              </a:rPr>
              <a:t>Saint</a:t>
            </a:r>
            <a:r>
              <a:rPr lang="it-IT" sz="2000" dirty="0">
                <a:latin typeface="Arial Rounded MT Bold" panose="020F0704030504030204" pitchFamily="34" charset="0"/>
              </a:rPr>
              <a:t> </a:t>
            </a:r>
            <a:r>
              <a:rPr lang="it-IT" sz="2000" dirty="0" smtClean="0">
                <a:latin typeface="Arial Rounded MT Bold" panose="020F0704030504030204" pitchFamily="34" charset="0"/>
              </a:rPr>
              <a:t>David</a:t>
            </a:r>
            <a:endParaRPr lang="it-IT" sz="2000" dirty="0">
              <a:latin typeface="Arial Rounded MT Bold" panose="020F0704030504030204" pitchFamily="34" charset="0"/>
            </a:endParaRPr>
          </a:p>
          <a:p>
            <a:r>
              <a:rPr lang="it-IT" sz="2000" dirty="0">
                <a:latin typeface="Arial Rounded MT Bold" panose="020F0704030504030204" pitchFamily="34" charset="0"/>
              </a:rPr>
              <a:t>	</a:t>
            </a:r>
          </a:p>
          <a:p>
            <a:r>
              <a:rPr lang="it-IT" sz="2000" dirty="0" err="1">
                <a:latin typeface="Arial Rounded MT Bold" panose="020F0704030504030204" pitchFamily="34" charset="0"/>
              </a:rPr>
              <a:t>Famous</a:t>
            </a:r>
            <a:r>
              <a:rPr lang="it-IT" sz="2000" dirty="0">
                <a:latin typeface="Arial Rounded MT Bold" panose="020F0704030504030204" pitchFamily="34" charset="0"/>
              </a:rPr>
              <a:t> </a:t>
            </a:r>
            <a:r>
              <a:rPr lang="it-IT" sz="2000" dirty="0" err="1">
                <a:latin typeface="Arial Rounded MT Bold" panose="020F0704030504030204" pitchFamily="34" charset="0"/>
              </a:rPr>
              <a:t>Place</a:t>
            </a:r>
            <a:r>
              <a:rPr lang="it-IT" sz="2000" dirty="0">
                <a:latin typeface="Arial Rounded MT Bold" panose="020F0704030504030204" pitchFamily="34" charset="0"/>
              </a:rPr>
              <a:t>    </a:t>
            </a:r>
            <a:r>
              <a:rPr lang="it-IT" sz="2000" dirty="0" smtClean="0">
                <a:latin typeface="Arial Rounded MT Bold" panose="020F0704030504030204" pitchFamily="34" charset="0"/>
              </a:rPr>
              <a:t>The </a:t>
            </a:r>
            <a:r>
              <a:rPr lang="it-IT" sz="2000" dirty="0" err="1" smtClean="0">
                <a:latin typeface="Arial Rounded MT Bold" panose="020F0704030504030204" pitchFamily="34" charset="0"/>
              </a:rPr>
              <a:t>town</a:t>
            </a:r>
            <a:r>
              <a:rPr lang="it-IT" sz="2000" dirty="0" smtClean="0">
                <a:latin typeface="Arial Rounded MT Bold" panose="020F0704030504030204" pitchFamily="34" charset="0"/>
              </a:rPr>
              <a:t> with the </a:t>
            </a:r>
            <a:r>
              <a:rPr lang="it-IT" sz="2000" dirty="0" err="1" smtClean="0">
                <a:latin typeface="Arial Rounded MT Bold" panose="020F0704030504030204" pitchFamily="34" charset="0"/>
              </a:rPr>
              <a:t>longest</a:t>
            </a:r>
            <a:r>
              <a:rPr lang="it-IT" sz="2000" dirty="0" smtClean="0">
                <a:latin typeface="Arial Rounded MT Bold" panose="020F0704030504030204" pitchFamily="34" charset="0"/>
              </a:rPr>
              <a:t> </a:t>
            </a:r>
            <a:r>
              <a:rPr lang="it-IT" sz="2000" dirty="0" err="1" smtClean="0">
                <a:latin typeface="Arial Rounded MT Bold" panose="020F0704030504030204" pitchFamily="34" charset="0"/>
              </a:rPr>
              <a:t>name</a:t>
            </a:r>
            <a:r>
              <a:rPr lang="it-IT" sz="2000" dirty="0" smtClean="0">
                <a:latin typeface="Arial Rounded MT Bold" panose="020F0704030504030204" pitchFamily="34" charset="0"/>
              </a:rPr>
              <a:t> </a:t>
            </a:r>
            <a:endParaRPr lang="it-IT" sz="2000" dirty="0">
              <a:latin typeface="Arial Rounded MT Bold" panose="020F0704030504030204" pitchFamily="34" charset="0"/>
            </a:endParaRPr>
          </a:p>
          <a:p>
            <a:endParaRPr lang="it-IT" sz="2000" dirty="0">
              <a:latin typeface="Arial Rounded MT Bold" panose="020F0704030504030204" pitchFamily="34" charset="0"/>
            </a:endParaRPr>
          </a:p>
          <a:p>
            <a:r>
              <a:rPr lang="it-IT" sz="2000" dirty="0">
                <a:latin typeface="Arial Rounded MT Bold" panose="020F0704030504030204" pitchFamily="34" charset="0"/>
              </a:rPr>
              <a:t>Capital city    </a:t>
            </a:r>
            <a:r>
              <a:rPr lang="it-IT" sz="2000" dirty="0" smtClean="0">
                <a:latin typeface="Arial Rounded MT Bold" panose="020F0704030504030204" pitchFamily="34" charset="0"/>
              </a:rPr>
              <a:t>Cardiff</a:t>
            </a:r>
            <a:endParaRPr lang="it-IT" sz="2000" dirty="0">
              <a:latin typeface="Arial Rounded MT Bold" panose="020F0704030504030204" pitchFamily="34" charset="0"/>
            </a:endParaRPr>
          </a:p>
          <a:p>
            <a:endParaRPr lang="it-IT" sz="2000" dirty="0">
              <a:latin typeface="Arial Rounded MT Bold" panose="020F0704030504030204" pitchFamily="34" charset="0"/>
            </a:endParaRPr>
          </a:p>
          <a:p>
            <a:r>
              <a:rPr lang="it-IT" sz="2000" dirty="0" err="1">
                <a:latin typeface="Arial Rounded MT Bold" panose="020F0704030504030204" pitchFamily="34" charset="0"/>
              </a:rPr>
              <a:t>Typical</a:t>
            </a:r>
            <a:r>
              <a:rPr lang="it-IT" sz="2000" dirty="0">
                <a:latin typeface="Arial Rounded MT Bold" panose="020F0704030504030204" pitchFamily="34" charset="0"/>
              </a:rPr>
              <a:t> </a:t>
            </a:r>
            <a:r>
              <a:rPr lang="it-IT" sz="2000" dirty="0" err="1">
                <a:latin typeface="Arial Rounded MT Bold" panose="020F0704030504030204" pitchFamily="34" charset="0"/>
              </a:rPr>
              <a:t>food</a:t>
            </a:r>
            <a:r>
              <a:rPr lang="it-IT" sz="2000" dirty="0">
                <a:latin typeface="Arial Rounded MT Bold" panose="020F0704030504030204" pitchFamily="34" charset="0"/>
              </a:rPr>
              <a:t>    </a:t>
            </a:r>
            <a:r>
              <a:rPr lang="it-IT" sz="2000" dirty="0" smtClean="0">
                <a:latin typeface="Arial Rounded MT Bold" panose="020F0704030504030204" pitchFamily="34" charset="0"/>
              </a:rPr>
              <a:t>Lamb, </a:t>
            </a:r>
            <a:r>
              <a:rPr lang="it-IT" sz="2000" dirty="0" err="1" smtClean="0">
                <a:latin typeface="Arial Rounded MT Bold" panose="020F0704030504030204" pitchFamily="34" charset="0"/>
              </a:rPr>
              <a:t>Leek</a:t>
            </a:r>
            <a:endParaRPr lang="it-IT" sz="2000" dirty="0">
              <a:latin typeface="Arial Rounded MT Bold" panose="020F0704030504030204" pitchFamily="34" charset="0"/>
            </a:endParaRPr>
          </a:p>
          <a:p>
            <a:endParaRPr lang="it-IT" sz="2000" dirty="0">
              <a:latin typeface="Arial Rounded MT Bold" panose="020F0704030504030204" pitchFamily="34" charset="0"/>
            </a:endParaRPr>
          </a:p>
          <a:p>
            <a:r>
              <a:rPr lang="it-IT" sz="2000" dirty="0" smtClean="0">
                <a:latin typeface="Arial Rounded MT Bold" panose="020F0704030504030204" pitchFamily="34" charset="0"/>
              </a:rPr>
              <a:t>Legend    </a:t>
            </a:r>
            <a:r>
              <a:rPr lang="it-IT" sz="2000" dirty="0" err="1" smtClean="0">
                <a:latin typeface="Arial Rounded MT Bold" panose="020F0704030504030204" pitchFamily="34" charset="0"/>
              </a:rPr>
              <a:t>Linked</a:t>
            </a:r>
            <a:r>
              <a:rPr lang="it-IT" sz="2000" dirty="0" smtClean="0">
                <a:latin typeface="Arial Rounded MT Bold" panose="020F0704030504030204" pitchFamily="34" charset="0"/>
              </a:rPr>
              <a:t> to King Arthur – Merlin </a:t>
            </a:r>
            <a:r>
              <a:rPr lang="it-IT" sz="2000" dirty="0" err="1" smtClean="0">
                <a:latin typeface="Arial Rounded MT Bold" panose="020F0704030504030204" pitchFamily="34" charset="0"/>
              </a:rPr>
              <a:t>is</a:t>
            </a:r>
            <a:r>
              <a:rPr lang="it-IT" sz="2000" dirty="0" smtClean="0">
                <a:latin typeface="Arial Rounded MT Bold" panose="020F0704030504030204" pitchFamily="34" charset="0"/>
              </a:rPr>
              <a:t> </a:t>
            </a:r>
            <a:r>
              <a:rPr lang="it-IT" sz="2000" dirty="0" err="1" smtClean="0">
                <a:latin typeface="Arial Rounded MT Bold" panose="020F0704030504030204" pitchFamily="34" charset="0"/>
              </a:rPr>
              <a:t>believed</a:t>
            </a:r>
            <a:r>
              <a:rPr lang="it-IT" sz="2000" dirty="0" smtClean="0">
                <a:latin typeface="Arial Rounded MT Bold" panose="020F0704030504030204" pitchFamily="34" charset="0"/>
              </a:rPr>
              <a:t> to be </a:t>
            </a:r>
            <a:r>
              <a:rPr lang="it-IT" sz="2000" dirty="0" err="1" smtClean="0">
                <a:latin typeface="Arial Rounded MT Bold" panose="020F0704030504030204" pitchFamily="34" charset="0"/>
              </a:rPr>
              <a:t>born</a:t>
            </a:r>
            <a:r>
              <a:rPr lang="it-IT" sz="2000" dirty="0" smtClean="0">
                <a:latin typeface="Arial Rounded MT Bold" panose="020F0704030504030204" pitchFamily="34" charset="0"/>
              </a:rPr>
              <a:t> in Carmarthen</a:t>
            </a:r>
            <a:endParaRPr lang="it-IT" sz="2000" dirty="0">
              <a:latin typeface="Arial Rounded MT Bold" panose="020F0704030504030204" pitchFamily="34" charset="0"/>
            </a:endParaRP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2824922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40000"/>
                <a:lumOff val="60000"/>
              </a:schemeClr>
            </a:gs>
            <a:gs pos="46000">
              <a:schemeClr val="accent3">
                <a:lumMod val="95000"/>
                <a:lumOff val="5000"/>
              </a:schemeClr>
            </a:gs>
            <a:gs pos="100000">
              <a:schemeClr val="accent3">
                <a:lumMod val="60000"/>
              </a:schemeClr>
            </a:gs>
          </a:gsLst>
          <a:path path="circle">
            <a:fillToRect l="50000" t="130000" r="50000" b="-3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076178"/>
          </a:xfrm>
        </p:spPr>
        <p:txBody>
          <a:bodyPr/>
          <a:lstStyle/>
          <a:p>
            <a:r>
              <a:rPr lang="it-IT" dirty="0" smtClean="0">
                <a:latin typeface="Arial Rounded MT Bold" panose="020F0704030504030204" pitchFamily="34" charset="0"/>
              </a:rPr>
              <a:t>The </a:t>
            </a:r>
            <a:r>
              <a:rPr lang="it-IT" dirty="0" err="1" smtClean="0">
                <a:latin typeface="Arial Rounded MT Bold" panose="020F0704030504030204" pitchFamily="34" charset="0"/>
              </a:rPr>
              <a:t>History</a:t>
            </a:r>
            <a:r>
              <a:rPr lang="it-IT" dirty="0" smtClean="0">
                <a:latin typeface="Arial Rounded MT Bold" panose="020F0704030504030204" pitchFamily="34" charset="0"/>
              </a:rPr>
              <a:t> of the Welsh love </a:t>
            </a:r>
            <a:r>
              <a:rPr lang="it-IT" dirty="0" err="1" smtClean="0">
                <a:latin typeface="Arial Rounded MT Bold" panose="020F0704030504030204" pitchFamily="34" charset="0"/>
              </a:rPr>
              <a:t>spoon</a:t>
            </a:r>
            <a:endParaRPr lang="it-IT" dirty="0">
              <a:latin typeface="Arial Rounded MT Bold" panose="020F0704030504030204" pitchFamily="34" charset="0"/>
            </a:endParaRPr>
          </a:p>
        </p:txBody>
      </p:sp>
      <p:pic>
        <p:nvPicPr>
          <p:cNvPr id="5" name="Segnaposto contenut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59262" y="1350497"/>
            <a:ext cx="2574388" cy="4009293"/>
          </a:xfrm>
        </p:spPr>
      </p:pic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399"/>
            <a:ext cx="3932237" cy="4005775"/>
          </a:xfrm>
        </p:spPr>
        <p:txBody>
          <a:bodyPr>
            <a:normAutofit/>
          </a:bodyPr>
          <a:lstStyle/>
          <a:p>
            <a:r>
              <a:rPr lang="it-IT" sz="2400" dirty="0" err="1" smtClean="0">
                <a:latin typeface="Arial Rounded MT Bold" panose="020F0704030504030204" pitchFamily="34" charset="0"/>
              </a:rPr>
              <a:t>According</a:t>
            </a:r>
            <a:r>
              <a:rPr lang="it-IT" sz="2400" dirty="0" smtClean="0">
                <a:latin typeface="Arial Rounded MT Bold" panose="020F0704030504030204" pitchFamily="34" charset="0"/>
              </a:rPr>
              <a:t> to Welsh </a:t>
            </a:r>
            <a:r>
              <a:rPr lang="it-IT" sz="2400" dirty="0" err="1" smtClean="0">
                <a:latin typeface="Arial Rounded MT Bold" panose="020F0704030504030204" pitchFamily="34" charset="0"/>
              </a:rPr>
              <a:t>foklore</a:t>
            </a:r>
            <a:r>
              <a:rPr lang="it-IT" sz="2400" dirty="0" smtClean="0">
                <a:latin typeface="Arial Rounded MT Bold" panose="020F0704030504030204" pitchFamily="34" charset="0"/>
              </a:rPr>
              <a:t>, </a:t>
            </a:r>
            <a:r>
              <a:rPr lang="it-IT" sz="2400" dirty="0" err="1" smtClean="0">
                <a:latin typeface="Arial Rounded MT Bold" panose="020F0704030504030204" pitchFamily="34" charset="0"/>
              </a:rPr>
              <a:t>these</a:t>
            </a:r>
            <a:r>
              <a:rPr lang="it-IT" sz="2400" dirty="0" smtClean="0">
                <a:latin typeface="Arial Rounded MT Bold" panose="020F0704030504030204" pitchFamily="34" charset="0"/>
              </a:rPr>
              <a:t> </a:t>
            </a:r>
            <a:r>
              <a:rPr lang="it-IT" sz="2400" dirty="0" err="1" smtClean="0">
                <a:latin typeface="Arial Rounded MT Bold" panose="020F0704030504030204" pitchFamily="34" charset="0"/>
              </a:rPr>
              <a:t>ornately</a:t>
            </a:r>
            <a:r>
              <a:rPr lang="it-IT" sz="2400" dirty="0" smtClean="0">
                <a:latin typeface="Arial Rounded MT Bold" panose="020F0704030504030204" pitchFamily="34" charset="0"/>
              </a:rPr>
              <a:t> </a:t>
            </a:r>
            <a:r>
              <a:rPr lang="it-IT" sz="2400" dirty="0" err="1" smtClean="0">
                <a:latin typeface="Arial Rounded MT Bold" panose="020F0704030504030204" pitchFamily="34" charset="0"/>
              </a:rPr>
              <a:t>carved</a:t>
            </a:r>
            <a:r>
              <a:rPr lang="it-IT" sz="2400" dirty="0" smtClean="0">
                <a:latin typeface="Arial Rounded MT Bold" panose="020F0704030504030204" pitchFamily="34" charset="0"/>
              </a:rPr>
              <a:t> </a:t>
            </a:r>
            <a:r>
              <a:rPr lang="it-IT" sz="2400" dirty="0" err="1" smtClean="0">
                <a:latin typeface="Arial Rounded MT Bold" panose="020F0704030504030204" pitchFamily="34" charset="0"/>
              </a:rPr>
              <a:t>spoons</a:t>
            </a:r>
            <a:r>
              <a:rPr lang="it-IT" sz="2400" dirty="0" smtClean="0">
                <a:latin typeface="Arial Rounded MT Bold" panose="020F0704030504030204" pitchFamily="34" charset="0"/>
              </a:rPr>
              <a:t> are </a:t>
            </a:r>
            <a:r>
              <a:rPr lang="it-IT" sz="2400" dirty="0" err="1" smtClean="0">
                <a:latin typeface="Arial Rounded MT Bold" panose="020F0704030504030204" pitchFamily="34" charset="0"/>
              </a:rPr>
              <a:t>traditionally</a:t>
            </a:r>
            <a:r>
              <a:rPr lang="it-IT" sz="2400" dirty="0" smtClean="0">
                <a:latin typeface="Arial Rounded MT Bold" panose="020F0704030504030204" pitchFamily="34" charset="0"/>
              </a:rPr>
              <a:t> made from a single </a:t>
            </a:r>
            <a:r>
              <a:rPr lang="it-IT" sz="2400" dirty="0" err="1" smtClean="0">
                <a:latin typeface="Arial Rounded MT Bold" panose="020F0704030504030204" pitchFamily="34" charset="0"/>
              </a:rPr>
              <a:t>piece</a:t>
            </a:r>
            <a:r>
              <a:rPr lang="it-IT" sz="2400" dirty="0" smtClean="0">
                <a:latin typeface="Arial Rounded MT Bold" panose="020F0704030504030204" pitchFamily="34" charset="0"/>
              </a:rPr>
              <a:t> of </a:t>
            </a:r>
            <a:r>
              <a:rPr lang="it-IT" sz="2400" dirty="0" err="1" smtClean="0">
                <a:latin typeface="Arial Rounded MT Bold" panose="020F0704030504030204" pitchFamily="34" charset="0"/>
              </a:rPr>
              <a:t>wood</a:t>
            </a:r>
            <a:r>
              <a:rPr lang="it-IT" sz="2400" dirty="0" smtClean="0">
                <a:latin typeface="Arial Rounded MT Bold" panose="020F0704030504030204" pitchFamily="34" charset="0"/>
              </a:rPr>
              <a:t> by </a:t>
            </a:r>
            <a:r>
              <a:rPr lang="it-IT" sz="2400" dirty="0" err="1" smtClean="0">
                <a:latin typeface="Arial Rounded MT Bold" panose="020F0704030504030204" pitchFamily="34" charset="0"/>
              </a:rPr>
              <a:t>young</a:t>
            </a:r>
            <a:r>
              <a:rPr lang="it-IT" sz="2400" dirty="0" smtClean="0">
                <a:latin typeface="Arial Rounded MT Bold" panose="020F0704030504030204" pitchFamily="34" charset="0"/>
              </a:rPr>
              <a:t> men </a:t>
            </a:r>
            <a:r>
              <a:rPr lang="it-IT" sz="2400" dirty="0" err="1" smtClean="0">
                <a:latin typeface="Arial Rounded MT Bold" panose="020F0704030504030204" pitchFamily="34" charset="0"/>
              </a:rPr>
              <a:t>as</a:t>
            </a:r>
            <a:r>
              <a:rPr lang="it-IT" sz="2400" dirty="0" smtClean="0">
                <a:latin typeface="Arial Rounded MT Bold" panose="020F0704030504030204" pitchFamily="34" charset="0"/>
              </a:rPr>
              <a:t> a love </a:t>
            </a:r>
            <a:r>
              <a:rPr lang="it-IT" sz="2400" dirty="0" err="1" smtClean="0">
                <a:latin typeface="Arial Rounded MT Bold" panose="020F0704030504030204" pitchFamily="34" charset="0"/>
              </a:rPr>
              <a:t>token</a:t>
            </a:r>
            <a:r>
              <a:rPr lang="it-IT" sz="2400" dirty="0" smtClean="0">
                <a:latin typeface="Arial Rounded MT Bold" panose="020F0704030504030204" pitchFamily="34" charset="0"/>
              </a:rPr>
              <a:t> for </a:t>
            </a:r>
            <a:r>
              <a:rPr lang="it-IT" sz="2400" dirty="0" err="1" smtClean="0">
                <a:latin typeface="Arial Rounded MT Bold" panose="020F0704030504030204" pitchFamily="34" charset="0"/>
              </a:rPr>
              <a:t>their</a:t>
            </a:r>
            <a:r>
              <a:rPr lang="it-IT" sz="2400" dirty="0" smtClean="0">
                <a:latin typeface="Arial Rounded MT Bold" panose="020F0704030504030204" pitchFamily="34" charset="0"/>
              </a:rPr>
              <a:t> </a:t>
            </a:r>
            <a:r>
              <a:rPr lang="it-IT" sz="2400" dirty="0" err="1" smtClean="0">
                <a:latin typeface="Arial Rounded MT Bold" panose="020F0704030504030204" pitchFamily="34" charset="0"/>
              </a:rPr>
              <a:t>sweethearts</a:t>
            </a:r>
            <a:r>
              <a:rPr lang="it-IT" sz="2400" dirty="0" smtClean="0">
                <a:latin typeface="Arial Rounded MT Bold" panose="020F0704030504030204" pitchFamily="34" charset="0"/>
              </a:rPr>
              <a:t> to show </a:t>
            </a:r>
            <a:r>
              <a:rPr lang="it-IT" sz="2400" dirty="0" err="1" smtClean="0">
                <a:latin typeface="Arial Rounded MT Bold" panose="020F0704030504030204" pitchFamily="34" charset="0"/>
              </a:rPr>
              <a:t>their</a:t>
            </a:r>
            <a:r>
              <a:rPr lang="it-IT" sz="2400" dirty="0" smtClean="0">
                <a:latin typeface="Arial Rounded MT Bold" panose="020F0704030504030204" pitchFamily="34" charset="0"/>
              </a:rPr>
              <a:t> </a:t>
            </a:r>
            <a:r>
              <a:rPr lang="it-IT" sz="2400" dirty="0" err="1" smtClean="0">
                <a:latin typeface="Arial Rounded MT Bold" panose="020F0704030504030204" pitchFamily="34" charset="0"/>
              </a:rPr>
              <a:t>affection</a:t>
            </a:r>
            <a:r>
              <a:rPr lang="it-IT" sz="2400" dirty="0" smtClean="0">
                <a:latin typeface="Arial Rounded MT Bold" panose="020F0704030504030204" pitchFamily="34" charset="0"/>
              </a:rPr>
              <a:t> and </a:t>
            </a:r>
            <a:r>
              <a:rPr lang="it-IT" sz="2400" dirty="0" err="1" smtClean="0">
                <a:latin typeface="Arial Rounded MT Bold" panose="020F0704030504030204" pitchFamily="34" charset="0"/>
              </a:rPr>
              <a:t>intentions</a:t>
            </a:r>
            <a:r>
              <a:rPr lang="it-IT" sz="2400" dirty="0" smtClean="0">
                <a:latin typeface="Arial Rounded MT Bold" panose="020F0704030504030204" pitchFamily="34" charset="0"/>
              </a:rPr>
              <a:t> for </a:t>
            </a:r>
            <a:r>
              <a:rPr lang="it-IT" sz="2400" dirty="0" err="1" smtClean="0">
                <a:latin typeface="Arial Rounded MT Bold" panose="020F0704030504030204" pitchFamily="34" charset="0"/>
              </a:rPr>
              <a:t>their</a:t>
            </a:r>
            <a:r>
              <a:rPr lang="it-IT" sz="2400" dirty="0" smtClean="0">
                <a:latin typeface="Arial Rounded MT Bold" panose="020F0704030504030204" pitchFamily="34" charset="0"/>
              </a:rPr>
              <a:t> </a:t>
            </a:r>
            <a:r>
              <a:rPr lang="it-IT" sz="2400" dirty="0" err="1" smtClean="0">
                <a:latin typeface="Arial Rounded MT Bold" panose="020F0704030504030204" pitchFamily="34" charset="0"/>
              </a:rPr>
              <a:t>loved</a:t>
            </a:r>
            <a:r>
              <a:rPr lang="it-IT" sz="2400" dirty="0" smtClean="0">
                <a:latin typeface="Arial Rounded MT Bold" panose="020F0704030504030204" pitchFamily="34" charset="0"/>
              </a:rPr>
              <a:t> </a:t>
            </a:r>
            <a:r>
              <a:rPr lang="it-IT" sz="2400" dirty="0" err="1" smtClean="0">
                <a:latin typeface="Arial Rounded MT Bold" panose="020F0704030504030204" pitchFamily="34" charset="0"/>
              </a:rPr>
              <a:t>one</a:t>
            </a:r>
            <a:r>
              <a:rPr lang="it-IT" sz="2400" dirty="0" smtClean="0">
                <a:latin typeface="Arial Rounded MT Bold" panose="020F0704030504030204" pitchFamily="34" charset="0"/>
              </a:rPr>
              <a:t>.</a:t>
            </a:r>
            <a:endParaRPr lang="it-IT" sz="2400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4214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40000"/>
                <a:lumOff val="60000"/>
              </a:schemeClr>
            </a:gs>
            <a:gs pos="46000">
              <a:schemeClr val="accent3">
                <a:lumMod val="95000"/>
                <a:lumOff val="5000"/>
              </a:schemeClr>
            </a:gs>
            <a:gs pos="100000">
              <a:schemeClr val="accent3">
                <a:lumMod val="60000"/>
              </a:schemeClr>
            </a:gs>
          </a:gsLst>
          <a:path path="circle">
            <a:fillToRect l="50000" t="130000" r="50000" b="-3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597877"/>
          </a:xfrm>
        </p:spPr>
        <p:txBody>
          <a:bodyPr/>
          <a:lstStyle/>
          <a:p>
            <a:pPr algn="ctr"/>
            <a:r>
              <a:rPr lang="it-IT" dirty="0" smtClean="0">
                <a:latin typeface="Arial Rounded MT Bold" panose="020F0704030504030204" pitchFamily="34" charset="0"/>
              </a:rPr>
              <a:t>ENGLAND</a:t>
            </a:r>
            <a:endParaRPr lang="it-IT" dirty="0">
              <a:latin typeface="Arial Rounded MT Bold" panose="020F0704030504030204" pitchFamily="34" charset="0"/>
            </a:endParaRP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1434905"/>
            <a:ext cx="3932237" cy="4811149"/>
          </a:xfrm>
        </p:spPr>
        <p:txBody>
          <a:bodyPr>
            <a:normAutofit lnSpcReduction="10000"/>
          </a:bodyPr>
          <a:lstStyle/>
          <a:p>
            <a:r>
              <a:rPr lang="it-IT" sz="2000" dirty="0" err="1">
                <a:latin typeface="Arial Rounded MT Bold" panose="020F0704030504030204" pitchFamily="34" charset="0"/>
              </a:rPr>
              <a:t>Symbol</a:t>
            </a:r>
            <a:r>
              <a:rPr lang="it-IT" sz="2000" dirty="0">
                <a:latin typeface="Arial Rounded MT Bold" panose="020F0704030504030204" pitchFamily="34" charset="0"/>
              </a:rPr>
              <a:t>    </a:t>
            </a:r>
            <a:r>
              <a:rPr lang="it-IT" sz="2000" dirty="0" smtClean="0">
                <a:latin typeface="Arial Rounded MT Bold" panose="020F0704030504030204" pitchFamily="34" charset="0"/>
              </a:rPr>
              <a:t>Rose</a:t>
            </a:r>
            <a:endParaRPr lang="it-IT" sz="2000" dirty="0">
              <a:latin typeface="Arial Rounded MT Bold" panose="020F0704030504030204" pitchFamily="34" charset="0"/>
            </a:endParaRPr>
          </a:p>
          <a:p>
            <a:endParaRPr lang="it-IT" sz="2000" dirty="0">
              <a:latin typeface="Arial Rounded MT Bold" panose="020F0704030504030204" pitchFamily="34" charset="0"/>
            </a:endParaRPr>
          </a:p>
          <a:p>
            <a:r>
              <a:rPr lang="it-IT" sz="2000" dirty="0">
                <a:latin typeface="Arial Rounded MT Bold" panose="020F0704030504030204" pitchFamily="34" charset="0"/>
              </a:rPr>
              <a:t>Patron Saint    </a:t>
            </a:r>
            <a:r>
              <a:rPr lang="it-IT" sz="2000" dirty="0" err="1">
                <a:latin typeface="Arial Rounded MT Bold" panose="020F0704030504030204" pitchFamily="34" charset="0"/>
              </a:rPr>
              <a:t>Saint</a:t>
            </a:r>
            <a:r>
              <a:rPr lang="it-IT" sz="2000" dirty="0">
                <a:latin typeface="Arial Rounded MT Bold" panose="020F0704030504030204" pitchFamily="34" charset="0"/>
              </a:rPr>
              <a:t> </a:t>
            </a:r>
            <a:r>
              <a:rPr lang="it-IT" sz="2000" dirty="0" smtClean="0">
                <a:latin typeface="Arial Rounded MT Bold" panose="020F0704030504030204" pitchFamily="34" charset="0"/>
              </a:rPr>
              <a:t>George</a:t>
            </a:r>
            <a:endParaRPr lang="it-IT" sz="2000" dirty="0">
              <a:latin typeface="Arial Rounded MT Bold" panose="020F0704030504030204" pitchFamily="34" charset="0"/>
            </a:endParaRPr>
          </a:p>
          <a:p>
            <a:endParaRPr lang="it-IT" sz="2000" dirty="0" smtClean="0">
              <a:latin typeface="Arial Rounded MT Bold" panose="020F0704030504030204" pitchFamily="34" charset="0"/>
            </a:endParaRPr>
          </a:p>
          <a:p>
            <a:r>
              <a:rPr lang="it-IT" sz="2000" dirty="0" smtClean="0">
                <a:latin typeface="Arial Rounded MT Bold" panose="020F0704030504030204" pitchFamily="34" charset="0"/>
              </a:rPr>
              <a:t>Capital </a:t>
            </a:r>
            <a:r>
              <a:rPr lang="it-IT" sz="2000" dirty="0">
                <a:latin typeface="Arial Rounded MT Bold" panose="020F0704030504030204" pitchFamily="34" charset="0"/>
              </a:rPr>
              <a:t>city    </a:t>
            </a:r>
            <a:r>
              <a:rPr lang="it-IT" sz="2000" dirty="0" err="1" smtClean="0">
                <a:latin typeface="Arial Rounded MT Bold" panose="020F0704030504030204" pitchFamily="34" charset="0"/>
              </a:rPr>
              <a:t>London</a:t>
            </a:r>
            <a:endParaRPr lang="it-IT" sz="2000" dirty="0" smtClean="0">
              <a:latin typeface="Arial Rounded MT Bold" panose="020F0704030504030204" pitchFamily="34" charset="0"/>
            </a:endParaRPr>
          </a:p>
          <a:p>
            <a:endParaRPr lang="it-IT" sz="2000" dirty="0">
              <a:latin typeface="Arial Rounded MT Bold" panose="020F0704030504030204" pitchFamily="34" charset="0"/>
            </a:endParaRPr>
          </a:p>
          <a:p>
            <a:r>
              <a:rPr lang="it-IT" sz="2000" dirty="0" err="1" smtClean="0">
                <a:latin typeface="Arial Rounded MT Bold" panose="020F0704030504030204" pitchFamily="34" charset="0"/>
              </a:rPr>
              <a:t>Famous</a:t>
            </a:r>
            <a:r>
              <a:rPr lang="it-IT" sz="2000" dirty="0" smtClean="0">
                <a:latin typeface="Arial Rounded MT Bold" panose="020F0704030504030204" pitchFamily="34" charset="0"/>
              </a:rPr>
              <a:t> </a:t>
            </a:r>
            <a:r>
              <a:rPr lang="it-IT" sz="2000" dirty="0" err="1" smtClean="0">
                <a:latin typeface="Arial Rounded MT Bold" panose="020F0704030504030204" pitchFamily="34" charset="0"/>
              </a:rPr>
              <a:t>place</a:t>
            </a:r>
            <a:r>
              <a:rPr lang="it-IT" sz="2000" dirty="0" smtClean="0">
                <a:latin typeface="Arial Rounded MT Bold" panose="020F0704030504030204" pitchFamily="34" charset="0"/>
              </a:rPr>
              <a:t>    </a:t>
            </a:r>
            <a:r>
              <a:rPr lang="it-IT" sz="2000" dirty="0" err="1" smtClean="0">
                <a:latin typeface="Arial Rounded MT Bold" panose="020F0704030504030204" pitchFamily="34" charset="0"/>
              </a:rPr>
              <a:t>Stonhenge</a:t>
            </a:r>
            <a:endParaRPr lang="it-IT" sz="2000" dirty="0">
              <a:latin typeface="Arial Rounded MT Bold" panose="020F0704030504030204" pitchFamily="34" charset="0"/>
            </a:endParaRPr>
          </a:p>
          <a:p>
            <a:endParaRPr lang="it-IT" sz="2000" dirty="0">
              <a:latin typeface="Arial Rounded MT Bold" panose="020F0704030504030204" pitchFamily="34" charset="0"/>
            </a:endParaRPr>
          </a:p>
          <a:p>
            <a:r>
              <a:rPr lang="it-IT" sz="2000" dirty="0" err="1">
                <a:latin typeface="Arial Rounded MT Bold" panose="020F0704030504030204" pitchFamily="34" charset="0"/>
              </a:rPr>
              <a:t>Typical</a:t>
            </a:r>
            <a:r>
              <a:rPr lang="it-IT" sz="2000" dirty="0">
                <a:latin typeface="Arial Rounded MT Bold" panose="020F0704030504030204" pitchFamily="34" charset="0"/>
              </a:rPr>
              <a:t> </a:t>
            </a:r>
            <a:r>
              <a:rPr lang="it-IT" sz="2000" dirty="0" err="1">
                <a:latin typeface="Arial Rounded MT Bold" panose="020F0704030504030204" pitchFamily="34" charset="0"/>
              </a:rPr>
              <a:t>food</a:t>
            </a:r>
            <a:r>
              <a:rPr lang="it-IT" sz="2000" dirty="0">
                <a:latin typeface="Arial Rounded MT Bold" panose="020F0704030504030204" pitchFamily="34" charset="0"/>
              </a:rPr>
              <a:t>    </a:t>
            </a:r>
            <a:r>
              <a:rPr lang="it-IT" sz="2000" dirty="0" err="1" smtClean="0">
                <a:latin typeface="Arial Rounded MT Bold" panose="020F0704030504030204" pitchFamily="34" charset="0"/>
              </a:rPr>
              <a:t>Fish</a:t>
            </a:r>
            <a:r>
              <a:rPr lang="it-IT" sz="2000" dirty="0" smtClean="0">
                <a:latin typeface="Arial Rounded MT Bold" panose="020F0704030504030204" pitchFamily="34" charset="0"/>
              </a:rPr>
              <a:t> and Chips, Pie</a:t>
            </a:r>
            <a:endParaRPr lang="it-IT" sz="2000" dirty="0">
              <a:latin typeface="Arial Rounded MT Bold" panose="020F0704030504030204" pitchFamily="34" charset="0"/>
            </a:endParaRPr>
          </a:p>
          <a:p>
            <a:endParaRPr lang="it-IT" sz="2000" dirty="0">
              <a:latin typeface="Arial Rounded MT Bold" panose="020F0704030504030204" pitchFamily="34" charset="0"/>
            </a:endParaRPr>
          </a:p>
          <a:p>
            <a:r>
              <a:rPr lang="it-IT" sz="2000" dirty="0">
                <a:latin typeface="Arial Rounded MT Bold" panose="020F0704030504030204" pitchFamily="34" charset="0"/>
              </a:rPr>
              <a:t>Legend    </a:t>
            </a:r>
            <a:r>
              <a:rPr lang="it-IT" sz="2000" dirty="0" smtClean="0">
                <a:latin typeface="Arial Rounded MT Bold" panose="020F0704030504030204" pitchFamily="34" charset="0"/>
              </a:rPr>
              <a:t>King Arthur and </a:t>
            </a:r>
            <a:r>
              <a:rPr lang="it-IT" sz="2000" dirty="0" err="1" smtClean="0">
                <a:latin typeface="Arial Rounded MT Bold" panose="020F0704030504030204" pitchFamily="34" charset="0"/>
              </a:rPr>
              <a:t>his</a:t>
            </a:r>
            <a:r>
              <a:rPr lang="it-IT" sz="2000" dirty="0" smtClean="0">
                <a:latin typeface="Arial Rounded MT Bold" panose="020F0704030504030204" pitchFamily="34" charset="0"/>
              </a:rPr>
              <a:t> </a:t>
            </a:r>
            <a:r>
              <a:rPr lang="it-IT" sz="2000" dirty="0" err="1">
                <a:latin typeface="Arial Rounded MT Bold" panose="020F0704030504030204" pitchFamily="34" charset="0"/>
              </a:rPr>
              <a:t>K</a:t>
            </a:r>
            <a:r>
              <a:rPr lang="it-IT" sz="2000" dirty="0" err="1" smtClean="0">
                <a:latin typeface="Arial Rounded MT Bold" panose="020F0704030504030204" pitchFamily="34" charset="0"/>
              </a:rPr>
              <a:t>nights</a:t>
            </a:r>
            <a:r>
              <a:rPr lang="it-IT" sz="2000" dirty="0" smtClean="0">
                <a:latin typeface="Arial Rounded MT Bold" panose="020F0704030504030204" pitchFamily="34" charset="0"/>
              </a:rPr>
              <a:t> of the Round </a:t>
            </a:r>
            <a:r>
              <a:rPr lang="it-IT" sz="2000" dirty="0" err="1" smtClean="0">
                <a:latin typeface="Arial Rounded MT Bold" panose="020F0704030504030204" pitchFamily="34" charset="0"/>
              </a:rPr>
              <a:t>Table</a:t>
            </a:r>
            <a:endParaRPr lang="it-IT" sz="2000" dirty="0">
              <a:latin typeface="Arial Rounded MT Bold" panose="020F0704030504030204" pitchFamily="34" charset="0"/>
            </a:endParaRPr>
          </a:p>
          <a:p>
            <a:endParaRPr lang="it-IT" dirty="0"/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93203" y="14068"/>
            <a:ext cx="5998797" cy="6858000"/>
          </a:xfrm>
          <a:prstGeom prst="rect">
            <a:avLst/>
          </a:prstGeom>
        </p:spPr>
      </p:pic>
      <p:sp>
        <p:nvSpPr>
          <p:cNvPr id="11" name="Segnaposto contenuto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432782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40000"/>
                <a:lumOff val="60000"/>
              </a:schemeClr>
            </a:gs>
            <a:gs pos="46000">
              <a:schemeClr val="accent3">
                <a:lumMod val="95000"/>
                <a:lumOff val="5000"/>
              </a:schemeClr>
            </a:gs>
            <a:gs pos="100000">
              <a:schemeClr val="accent3">
                <a:lumMod val="60000"/>
              </a:schemeClr>
            </a:gs>
          </a:gsLst>
          <a:path path="circle">
            <a:fillToRect l="50000" t="130000" r="50000" b="-3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199" y="0"/>
            <a:ext cx="10515600" cy="689952"/>
          </a:xfrm>
        </p:spPr>
        <p:txBody>
          <a:bodyPr>
            <a:normAutofit/>
          </a:bodyPr>
          <a:lstStyle/>
          <a:p>
            <a:pPr algn="ctr"/>
            <a:r>
              <a:rPr lang="it-IT" sz="3600" dirty="0" err="1" smtClean="0">
                <a:latin typeface="Arial Rounded MT Bold" panose="020F0704030504030204" pitchFamily="34" charset="0"/>
              </a:rPr>
              <a:t>Posters</a:t>
            </a:r>
            <a:endParaRPr lang="it-IT" sz="3600" dirty="0">
              <a:latin typeface="Arial Rounded MT Bold" panose="020F0704030504030204" pitchFamily="34" charset="0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20946" y="1252025"/>
            <a:ext cx="8750105" cy="5451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81720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40000"/>
                <a:lumOff val="60000"/>
              </a:schemeClr>
            </a:gs>
            <a:gs pos="46000">
              <a:schemeClr val="accent3">
                <a:lumMod val="95000"/>
                <a:lumOff val="5000"/>
              </a:schemeClr>
            </a:gs>
            <a:gs pos="100000">
              <a:schemeClr val="accent3">
                <a:lumMod val="60000"/>
              </a:schemeClr>
            </a:gs>
          </a:gsLst>
          <a:path path="circle">
            <a:fillToRect l="50000" t="130000" r="50000" b="-3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2709203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21216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00" y="675"/>
            <a:ext cx="12189600" cy="6856650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668215"/>
          </a:xfrm>
        </p:spPr>
        <p:txBody>
          <a:bodyPr>
            <a:normAutofit/>
          </a:bodyPr>
          <a:lstStyle/>
          <a:p>
            <a:pPr algn="ctr"/>
            <a:r>
              <a:rPr lang="it-IT" sz="2000" dirty="0" smtClean="0">
                <a:latin typeface="Arial Rounded MT Bold" panose="020F0704030504030204" pitchFamily="34" charset="0"/>
              </a:rPr>
              <a:t>Classe IV Unica San Piero</a:t>
            </a:r>
            <a:br>
              <a:rPr lang="it-IT" sz="2000" dirty="0" smtClean="0">
                <a:latin typeface="Arial Rounded MT Bold" panose="020F0704030504030204" pitchFamily="34" charset="0"/>
              </a:rPr>
            </a:br>
            <a:r>
              <a:rPr lang="it-IT" sz="2000" dirty="0" smtClean="0">
                <a:latin typeface="Arial Rounded MT Bold" panose="020F0704030504030204" pitchFamily="34" charset="0"/>
              </a:rPr>
              <a:t>School </a:t>
            </a:r>
            <a:r>
              <a:rPr lang="it-IT" sz="2000" dirty="0" err="1" smtClean="0">
                <a:latin typeface="Arial Rounded MT Bold" panose="020F0704030504030204" pitchFamily="34" charset="0"/>
              </a:rPr>
              <a:t>Year</a:t>
            </a:r>
            <a:r>
              <a:rPr lang="it-IT" sz="2000" dirty="0" smtClean="0">
                <a:latin typeface="Arial Rounded MT Bold" panose="020F0704030504030204" pitchFamily="34" charset="0"/>
              </a:rPr>
              <a:t> 2018/2019</a:t>
            </a:r>
            <a:endParaRPr lang="it-IT" sz="2000" dirty="0">
              <a:latin typeface="Arial Rounded MT Bold" panose="020F0704030504030204" pitchFamily="34" charset="0"/>
            </a:endParaRP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52472" y="1252026"/>
            <a:ext cx="2106869" cy="4853354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it-IT" b="1" dirty="0" err="1" smtClean="0"/>
              <a:t>Alterini</a:t>
            </a:r>
            <a:r>
              <a:rPr lang="it-IT" b="1" dirty="0" smtClean="0"/>
              <a:t> Matteo</a:t>
            </a:r>
          </a:p>
          <a:p>
            <a:pPr algn="ctr"/>
            <a:r>
              <a:rPr lang="it-IT" b="1" dirty="0" smtClean="0"/>
              <a:t>Bartolini Thomas</a:t>
            </a:r>
          </a:p>
          <a:p>
            <a:pPr algn="ctr"/>
            <a:r>
              <a:rPr lang="it-IT" b="1" dirty="0" smtClean="0"/>
              <a:t>Biagioni Filippo</a:t>
            </a:r>
          </a:p>
          <a:p>
            <a:pPr algn="ctr"/>
            <a:r>
              <a:rPr lang="it-IT" b="1" dirty="0" smtClean="0"/>
              <a:t>Cavalieri Lorenzo Enrico</a:t>
            </a:r>
          </a:p>
          <a:p>
            <a:pPr algn="ctr"/>
            <a:r>
              <a:rPr lang="it-IT" b="1" dirty="0" smtClean="0"/>
              <a:t>Cenni Gabriele</a:t>
            </a:r>
          </a:p>
          <a:p>
            <a:pPr algn="ctr"/>
            <a:r>
              <a:rPr lang="it-IT" b="1" dirty="0" smtClean="0"/>
              <a:t>Chini Andrej</a:t>
            </a:r>
          </a:p>
          <a:p>
            <a:pPr algn="ctr"/>
            <a:r>
              <a:rPr lang="it-IT" b="1" dirty="0" smtClean="0"/>
              <a:t>Cipriani Valentino</a:t>
            </a:r>
          </a:p>
          <a:p>
            <a:pPr algn="ctr"/>
            <a:r>
              <a:rPr lang="it-IT" b="1" dirty="0" smtClean="0"/>
              <a:t>Falchi </a:t>
            </a:r>
            <a:r>
              <a:rPr lang="it-IT" b="1" dirty="0" err="1" smtClean="0"/>
              <a:t>Luisiana</a:t>
            </a:r>
            <a:endParaRPr lang="it-IT" b="1" dirty="0" smtClean="0"/>
          </a:p>
          <a:p>
            <a:pPr algn="ctr"/>
            <a:r>
              <a:rPr lang="it-IT" b="1" dirty="0" smtClean="0"/>
              <a:t>Franchini Sofia</a:t>
            </a:r>
          </a:p>
          <a:p>
            <a:pPr algn="ctr"/>
            <a:r>
              <a:rPr lang="it-IT" b="1" dirty="0" err="1" smtClean="0"/>
              <a:t>Gabiccni</a:t>
            </a:r>
            <a:r>
              <a:rPr lang="it-IT" b="1" dirty="0" smtClean="0"/>
              <a:t> Francesco</a:t>
            </a:r>
          </a:p>
          <a:p>
            <a:pPr algn="ctr"/>
            <a:r>
              <a:rPr lang="it-IT" b="1" dirty="0" err="1" smtClean="0"/>
              <a:t>Giabbani</a:t>
            </a:r>
            <a:r>
              <a:rPr lang="it-IT" b="1" dirty="0" smtClean="0"/>
              <a:t> Emma</a:t>
            </a:r>
          </a:p>
          <a:p>
            <a:pPr algn="ctr"/>
            <a:r>
              <a:rPr lang="it-IT" b="1" dirty="0" smtClean="0"/>
              <a:t>Giannini Federico</a:t>
            </a:r>
          </a:p>
          <a:p>
            <a:pPr algn="ctr"/>
            <a:r>
              <a:rPr lang="it-IT" b="1" dirty="0" smtClean="0"/>
              <a:t>Guerra Lisa</a:t>
            </a:r>
          </a:p>
          <a:p>
            <a:pPr algn="ctr"/>
            <a:r>
              <a:rPr lang="it-IT" b="1" dirty="0" err="1" smtClean="0"/>
              <a:t>Mancioppi</a:t>
            </a:r>
            <a:r>
              <a:rPr lang="it-IT" b="1" dirty="0" smtClean="0"/>
              <a:t> Irene</a:t>
            </a:r>
          </a:p>
          <a:p>
            <a:pPr algn="ctr"/>
            <a:r>
              <a:rPr lang="it-IT" b="1" dirty="0" err="1" smtClean="0"/>
              <a:t>Neacsu</a:t>
            </a:r>
            <a:r>
              <a:rPr lang="it-IT" b="1" dirty="0" smtClean="0"/>
              <a:t> Alexia</a:t>
            </a:r>
          </a:p>
          <a:p>
            <a:pPr algn="ctr"/>
            <a:r>
              <a:rPr lang="it-IT" b="1" dirty="0" err="1" smtClean="0"/>
              <a:t>Vadalà</a:t>
            </a:r>
            <a:r>
              <a:rPr lang="it-IT" b="1" dirty="0" smtClean="0"/>
              <a:t> </a:t>
            </a:r>
            <a:r>
              <a:rPr lang="it-IT" b="1" dirty="0" err="1" smtClean="0"/>
              <a:t>Maniel</a:t>
            </a:r>
            <a:endParaRPr lang="it-IT" b="1" dirty="0" smtClean="0"/>
          </a:p>
          <a:p>
            <a:pPr algn="ctr"/>
            <a:r>
              <a:rPr lang="it-IT" b="1" dirty="0" err="1" smtClean="0"/>
              <a:t>Teacher</a:t>
            </a:r>
            <a:r>
              <a:rPr lang="it-IT" b="1" dirty="0" smtClean="0"/>
              <a:t>  Laura </a:t>
            </a:r>
            <a:r>
              <a:rPr lang="it-IT" b="1" dirty="0" err="1" smtClean="0"/>
              <a:t>Leprai</a:t>
            </a: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xmlns="" val="1059750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23544" y="5169598"/>
            <a:ext cx="10515600" cy="1325563"/>
          </a:xfrm>
        </p:spPr>
        <p:txBody>
          <a:bodyPr>
            <a:noAutofit/>
          </a:bodyPr>
          <a:lstStyle/>
          <a:p>
            <a:r>
              <a:rPr lang="it-IT" sz="3200" dirty="0" err="1" smtClean="0">
                <a:latin typeface="Arial Rounded MT Bold" panose="020F0704030504030204" pitchFamily="34" charset="0"/>
              </a:rPr>
              <a:t>Geography</a:t>
            </a:r>
            <a:r>
              <a:rPr lang="it-IT" sz="3200" dirty="0" smtClean="0">
                <a:latin typeface="Arial Rounded MT Bold" panose="020F0704030504030204" pitchFamily="34" charset="0"/>
              </a:rPr>
              <a:t/>
            </a:r>
            <a:br>
              <a:rPr lang="it-IT" sz="3200" dirty="0" smtClean="0">
                <a:latin typeface="Arial Rounded MT Bold" panose="020F0704030504030204" pitchFamily="34" charset="0"/>
              </a:rPr>
            </a:br>
            <a:r>
              <a:rPr lang="it-IT" sz="3200" dirty="0">
                <a:latin typeface="Arial Rounded MT Bold" panose="020F0704030504030204" pitchFamily="34" charset="0"/>
              </a:rPr>
              <a:t/>
            </a:r>
            <a:br>
              <a:rPr lang="it-IT" sz="3200" dirty="0">
                <a:latin typeface="Arial Rounded MT Bold" panose="020F0704030504030204" pitchFamily="34" charset="0"/>
              </a:rPr>
            </a:br>
            <a:r>
              <a:rPr lang="it-IT" sz="3200" dirty="0" smtClean="0">
                <a:latin typeface="Arial Rounded MT Bold" panose="020F0704030504030204" pitchFamily="34" charset="0"/>
              </a:rPr>
              <a:t>								             English</a:t>
            </a:r>
            <a:endParaRPr lang="it-IT" sz="3200" dirty="0">
              <a:latin typeface="Arial Rounded MT Bold" panose="020F0704030504030204" pitchFamily="34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33272" y="240665"/>
            <a:ext cx="10515600" cy="116141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sz="7200" dirty="0" smtClean="0">
                <a:latin typeface="Arial Rounded MT Bold" panose="020F0704030504030204" pitchFamily="34" charset="0"/>
              </a:rPr>
              <a:t>The </a:t>
            </a:r>
            <a:r>
              <a:rPr lang="it-IT" sz="7200" dirty="0" err="1" smtClean="0">
                <a:latin typeface="Arial Rounded MT Bold" panose="020F0704030504030204" pitchFamily="34" charset="0"/>
              </a:rPr>
              <a:t>United</a:t>
            </a:r>
            <a:r>
              <a:rPr lang="it-IT" sz="7200" dirty="0" smtClean="0">
                <a:latin typeface="Arial Rounded MT Bold" panose="020F0704030504030204" pitchFamily="34" charset="0"/>
              </a:rPr>
              <a:t> Kingdom</a:t>
            </a:r>
          </a:p>
        </p:txBody>
      </p:sp>
    </p:spTree>
    <p:extLst>
      <p:ext uri="{BB962C8B-B14F-4D97-AF65-F5344CB8AC3E}">
        <p14:creationId xmlns:p14="http://schemas.microsoft.com/office/powerpoint/2010/main" xmlns="" val="69265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el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707723808"/>
              </p:ext>
            </p:extLst>
          </p:nvPr>
        </p:nvGraphicFramePr>
        <p:xfrm>
          <a:off x="-2" y="0"/>
          <a:ext cx="12192004" cy="685799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48001">
                  <a:extLst>
                    <a:ext uri="{9D8B030D-6E8A-4147-A177-3AD203B41FA5}">
                      <a16:colId xmlns:a16="http://schemas.microsoft.com/office/drawing/2014/main" xmlns="" val="1012613042"/>
                    </a:ext>
                  </a:extLst>
                </a:gridCol>
                <a:gridCol w="3048001">
                  <a:extLst>
                    <a:ext uri="{9D8B030D-6E8A-4147-A177-3AD203B41FA5}">
                      <a16:colId xmlns:a16="http://schemas.microsoft.com/office/drawing/2014/main" xmlns="" val="4067843681"/>
                    </a:ext>
                  </a:extLst>
                </a:gridCol>
                <a:gridCol w="3048001">
                  <a:extLst>
                    <a:ext uri="{9D8B030D-6E8A-4147-A177-3AD203B41FA5}">
                      <a16:colId xmlns:a16="http://schemas.microsoft.com/office/drawing/2014/main" xmlns="" val="1641490585"/>
                    </a:ext>
                  </a:extLst>
                </a:gridCol>
                <a:gridCol w="3048001">
                  <a:extLst>
                    <a:ext uri="{9D8B030D-6E8A-4147-A177-3AD203B41FA5}">
                      <a16:colId xmlns:a16="http://schemas.microsoft.com/office/drawing/2014/main" xmlns="" val="2131757866"/>
                    </a:ext>
                  </a:extLst>
                </a:gridCol>
              </a:tblGrid>
              <a:tr h="36358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solidFill>
                            <a:schemeClr val="tx1"/>
                          </a:solidFill>
                          <a:effectLst/>
                        </a:rPr>
                        <a:t>CONTENT</a:t>
                      </a:r>
                      <a:endParaRPr lang="it-IT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57" marR="66257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solidFill>
                            <a:schemeClr val="tx1"/>
                          </a:solidFill>
                          <a:effectLst/>
                        </a:rPr>
                        <a:t>COGNITION</a:t>
                      </a:r>
                      <a:endParaRPr lang="it-IT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57" marR="66257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solidFill>
                            <a:schemeClr val="tx1"/>
                          </a:solidFill>
                          <a:effectLst/>
                        </a:rPr>
                        <a:t>CULTURE</a:t>
                      </a:r>
                      <a:endParaRPr lang="it-IT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57" marR="66257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solidFill>
                            <a:schemeClr val="tx1"/>
                          </a:solidFill>
                          <a:effectLst/>
                        </a:rPr>
                        <a:t>COMMUNICATION</a:t>
                      </a:r>
                      <a:endParaRPr lang="it-IT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57" marR="66257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05776247"/>
                  </a:ext>
                </a:extLst>
              </a:tr>
              <a:tr h="64944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solidFill>
                            <a:schemeClr val="tx1"/>
                          </a:solidFill>
                          <a:effectLst/>
                        </a:rPr>
                        <a:t>Knowing the UK customs and traditions.  Stating that the UK is a sovereign state which consists of four individual countries: England, Scotland, Wales and Northern Ireland.</a:t>
                      </a:r>
                      <a:endParaRPr lang="it-IT" sz="11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solidFill>
                            <a:schemeClr val="tx1"/>
                          </a:solidFill>
                          <a:effectLst/>
                        </a:rPr>
                        <a:t>Each of these four states will be studied following a common grid which consists in:</a:t>
                      </a:r>
                      <a:endParaRPr lang="it-IT" sz="11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it-IT" sz="1000">
                          <a:solidFill>
                            <a:schemeClr val="tx1"/>
                          </a:solidFill>
                          <a:effectLst/>
                        </a:rPr>
                        <a:t>Description and drawing the flag</a:t>
                      </a:r>
                      <a:endParaRPr lang="it-IT" sz="11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it-IT" sz="1000">
                          <a:solidFill>
                            <a:schemeClr val="tx1"/>
                          </a:solidFill>
                          <a:effectLst/>
                        </a:rPr>
                        <a:t>The peculiar symbol</a:t>
                      </a:r>
                      <a:endParaRPr lang="it-IT" sz="11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it-IT" sz="1000">
                          <a:solidFill>
                            <a:schemeClr val="tx1"/>
                          </a:solidFill>
                          <a:effectLst/>
                        </a:rPr>
                        <a:t>The Patron Saint (and his history)</a:t>
                      </a:r>
                      <a:endParaRPr lang="it-IT" sz="11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it-IT" sz="1000">
                          <a:solidFill>
                            <a:schemeClr val="tx1"/>
                          </a:solidFill>
                          <a:effectLst/>
                        </a:rPr>
                        <a:t>The most famous place </a:t>
                      </a:r>
                      <a:endParaRPr lang="it-IT" sz="11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it-IT" sz="1000">
                          <a:solidFill>
                            <a:schemeClr val="tx1"/>
                          </a:solidFill>
                          <a:effectLst/>
                        </a:rPr>
                        <a:t>The capital city</a:t>
                      </a:r>
                      <a:endParaRPr lang="it-IT" sz="11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it-IT" sz="1000">
                          <a:solidFill>
                            <a:schemeClr val="tx1"/>
                          </a:solidFill>
                          <a:effectLst/>
                        </a:rPr>
                        <a:t>The most typical food</a:t>
                      </a:r>
                      <a:endParaRPr lang="it-IT" sz="11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it-IT" sz="1000">
                          <a:solidFill>
                            <a:schemeClr val="tx1"/>
                          </a:solidFill>
                          <a:effectLst/>
                        </a:rPr>
                        <a:t>A legend</a:t>
                      </a:r>
                      <a:endParaRPr lang="it-IT" sz="11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solidFill>
                            <a:schemeClr val="tx1"/>
                          </a:solidFill>
                          <a:effectLst/>
                        </a:rPr>
                        <a:t>We will start with an overall vision of the Country and then we will take and study each Region one by one. At the end of each country, pupils will produce a pop up consisting on a map with the above mentioned information. </a:t>
                      </a:r>
                      <a:endParaRPr lang="it-IT" sz="11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solidFill>
                            <a:schemeClr val="tx1"/>
                          </a:solidFill>
                          <a:effectLst/>
                        </a:rPr>
                        <a:t>Language aims</a:t>
                      </a:r>
                      <a:endParaRPr lang="it-IT" sz="11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it-IT" sz="1000">
                          <a:solidFill>
                            <a:schemeClr val="tx1"/>
                          </a:solidFill>
                          <a:effectLst/>
                        </a:rPr>
                        <a:t>Description (of a flag, symbol, food…)</a:t>
                      </a:r>
                      <a:endParaRPr lang="it-IT" sz="11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it-IT" sz="1000">
                          <a:solidFill>
                            <a:schemeClr val="tx1"/>
                          </a:solidFill>
                          <a:effectLst/>
                        </a:rPr>
                        <a:t>Use of the simple present</a:t>
                      </a:r>
                      <a:endParaRPr lang="it-IT" sz="11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it-IT" sz="1000">
                          <a:solidFill>
                            <a:schemeClr val="tx1"/>
                          </a:solidFill>
                          <a:effectLst/>
                        </a:rPr>
                        <a:t>Use of adjectives</a:t>
                      </a:r>
                      <a:endParaRPr lang="it-IT" sz="11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it-IT" sz="1000">
                          <a:solidFill>
                            <a:schemeClr val="tx1"/>
                          </a:solidFill>
                          <a:effectLst/>
                        </a:rPr>
                        <a:t>Vocabulary</a:t>
                      </a:r>
                      <a:endParaRPr lang="it-IT" sz="11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it-IT" sz="1000">
                          <a:solidFill>
                            <a:schemeClr val="tx1"/>
                          </a:solidFill>
                          <a:effectLst/>
                        </a:rPr>
                        <a:t>Food</a:t>
                      </a:r>
                      <a:endParaRPr lang="it-IT" sz="11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it-IT" sz="1000">
                          <a:solidFill>
                            <a:schemeClr val="tx1"/>
                          </a:solidFill>
                          <a:effectLst/>
                        </a:rPr>
                        <a:t>Colour</a:t>
                      </a:r>
                      <a:endParaRPr lang="it-IT" sz="11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it-IT" sz="1000">
                          <a:solidFill>
                            <a:schemeClr val="tx1"/>
                          </a:solidFill>
                          <a:effectLst/>
                        </a:rPr>
                        <a:t>Places</a:t>
                      </a:r>
                      <a:endParaRPr lang="it-IT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57" marR="66257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it-IT" sz="1000" dirty="0" err="1">
                          <a:solidFill>
                            <a:schemeClr val="tx1"/>
                          </a:solidFill>
                          <a:effectLst/>
                        </a:rPr>
                        <a:t>Recall</a:t>
                      </a:r>
                      <a:r>
                        <a:rPr lang="it-IT" sz="10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it-IT" sz="1000" dirty="0" err="1">
                          <a:solidFill>
                            <a:schemeClr val="tx1"/>
                          </a:solidFill>
                          <a:effectLst/>
                        </a:rPr>
                        <a:t>subject</a:t>
                      </a:r>
                      <a:r>
                        <a:rPr lang="it-IT" sz="10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it-IT" sz="1000" dirty="0" err="1">
                          <a:solidFill>
                            <a:schemeClr val="tx1"/>
                          </a:solidFill>
                          <a:effectLst/>
                        </a:rPr>
                        <a:t>specific</a:t>
                      </a:r>
                      <a:r>
                        <a:rPr lang="it-IT" sz="10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it-IT" sz="1000" dirty="0" err="1">
                          <a:solidFill>
                            <a:schemeClr val="tx1"/>
                          </a:solidFill>
                          <a:effectLst/>
                        </a:rPr>
                        <a:t>vocabulary</a:t>
                      </a:r>
                      <a:r>
                        <a:rPr lang="it-IT" sz="1000" dirty="0">
                          <a:solidFill>
                            <a:schemeClr val="tx1"/>
                          </a:solidFill>
                          <a:effectLst/>
                        </a:rPr>
                        <a:t> and </a:t>
                      </a:r>
                      <a:r>
                        <a:rPr lang="it-IT" sz="1000" dirty="0" err="1">
                          <a:solidFill>
                            <a:schemeClr val="tx1"/>
                          </a:solidFill>
                          <a:effectLst/>
                        </a:rPr>
                        <a:t>simple</a:t>
                      </a:r>
                      <a:r>
                        <a:rPr lang="it-IT" sz="10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it-IT" sz="1000" dirty="0" err="1">
                          <a:solidFill>
                            <a:schemeClr val="tx1"/>
                          </a:solidFill>
                          <a:effectLst/>
                        </a:rPr>
                        <a:t>grammatical</a:t>
                      </a:r>
                      <a:r>
                        <a:rPr lang="it-IT" sz="10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it-IT" sz="1000" dirty="0" err="1">
                          <a:solidFill>
                            <a:schemeClr val="tx1"/>
                          </a:solidFill>
                          <a:effectLst/>
                        </a:rPr>
                        <a:t>structures</a:t>
                      </a:r>
                      <a:endParaRPr lang="it-IT" sz="1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it-IT" sz="1000" dirty="0" err="1">
                          <a:solidFill>
                            <a:schemeClr val="tx1"/>
                          </a:solidFill>
                          <a:effectLst/>
                        </a:rPr>
                        <a:t>Remember</a:t>
                      </a:r>
                      <a:r>
                        <a:rPr lang="it-IT" sz="1000" dirty="0">
                          <a:solidFill>
                            <a:schemeClr val="tx1"/>
                          </a:solidFill>
                          <a:effectLst/>
                        </a:rPr>
                        <a:t> information </a:t>
                      </a:r>
                      <a:r>
                        <a:rPr lang="it-IT" sz="1000" dirty="0" err="1">
                          <a:solidFill>
                            <a:schemeClr val="tx1"/>
                          </a:solidFill>
                          <a:effectLst/>
                        </a:rPr>
                        <a:t>about</a:t>
                      </a:r>
                      <a:r>
                        <a:rPr lang="it-IT" sz="1000" dirty="0">
                          <a:solidFill>
                            <a:schemeClr val="tx1"/>
                          </a:solidFill>
                          <a:effectLst/>
                        </a:rPr>
                        <a:t> the </a:t>
                      </a:r>
                      <a:r>
                        <a:rPr lang="it-IT" sz="1000" dirty="0" err="1">
                          <a:solidFill>
                            <a:schemeClr val="tx1"/>
                          </a:solidFill>
                          <a:effectLst/>
                        </a:rPr>
                        <a:t>geography</a:t>
                      </a:r>
                      <a:r>
                        <a:rPr lang="it-IT" sz="1000" dirty="0">
                          <a:solidFill>
                            <a:schemeClr val="tx1"/>
                          </a:solidFill>
                          <a:effectLst/>
                        </a:rPr>
                        <a:t> of the </a:t>
                      </a:r>
                      <a:r>
                        <a:rPr lang="it-IT" sz="1000" dirty="0" err="1">
                          <a:solidFill>
                            <a:schemeClr val="tx1"/>
                          </a:solidFill>
                          <a:effectLst/>
                        </a:rPr>
                        <a:t>British</a:t>
                      </a:r>
                      <a:r>
                        <a:rPr lang="it-IT" sz="10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it-IT" sz="1000" dirty="0" err="1">
                          <a:solidFill>
                            <a:schemeClr val="tx1"/>
                          </a:solidFill>
                          <a:effectLst/>
                        </a:rPr>
                        <a:t>Isles</a:t>
                      </a:r>
                      <a:endParaRPr lang="it-IT" sz="1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it-IT" sz="1000" dirty="0">
                          <a:solidFill>
                            <a:schemeClr val="tx1"/>
                          </a:solidFill>
                          <a:effectLst/>
                        </a:rPr>
                        <a:t>Read a </a:t>
                      </a:r>
                      <a:r>
                        <a:rPr lang="it-IT" sz="1000" dirty="0" err="1">
                          <a:solidFill>
                            <a:schemeClr val="tx1"/>
                          </a:solidFill>
                          <a:effectLst/>
                        </a:rPr>
                        <a:t>map</a:t>
                      </a:r>
                      <a:endParaRPr lang="it-IT" sz="1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it-IT" sz="1000" dirty="0">
                          <a:solidFill>
                            <a:schemeClr val="tx1"/>
                          </a:solidFill>
                          <a:effectLst/>
                        </a:rPr>
                        <a:t>Locate </a:t>
                      </a:r>
                      <a:r>
                        <a:rPr lang="it-IT" sz="1000" dirty="0" err="1">
                          <a:solidFill>
                            <a:schemeClr val="tx1"/>
                          </a:solidFill>
                          <a:effectLst/>
                        </a:rPr>
                        <a:t>countries</a:t>
                      </a:r>
                      <a:r>
                        <a:rPr lang="it-IT" sz="1000" dirty="0">
                          <a:solidFill>
                            <a:schemeClr val="tx1"/>
                          </a:solidFill>
                          <a:effectLst/>
                        </a:rPr>
                        <a:t> on a </a:t>
                      </a:r>
                      <a:r>
                        <a:rPr lang="it-IT" sz="1000" dirty="0" err="1">
                          <a:solidFill>
                            <a:schemeClr val="tx1"/>
                          </a:solidFill>
                          <a:effectLst/>
                        </a:rPr>
                        <a:t>map</a:t>
                      </a:r>
                      <a:endParaRPr lang="it-IT" sz="1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it-IT" sz="1000" dirty="0">
                          <a:solidFill>
                            <a:schemeClr val="tx1"/>
                          </a:solidFill>
                          <a:effectLst/>
                        </a:rPr>
                        <a:t>Narrate the stories of </a:t>
                      </a:r>
                      <a:r>
                        <a:rPr lang="it-IT" sz="1000" dirty="0" err="1">
                          <a:solidFill>
                            <a:schemeClr val="tx1"/>
                          </a:solidFill>
                          <a:effectLst/>
                        </a:rPr>
                        <a:t>each</a:t>
                      </a:r>
                      <a:r>
                        <a:rPr lang="it-IT" sz="10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it-IT" sz="1000" dirty="0" err="1">
                          <a:solidFill>
                            <a:schemeClr val="tx1"/>
                          </a:solidFill>
                          <a:effectLst/>
                        </a:rPr>
                        <a:t>countries</a:t>
                      </a:r>
                      <a:endParaRPr lang="it-IT" sz="1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it-IT" sz="1000" dirty="0" err="1">
                          <a:solidFill>
                            <a:schemeClr val="tx1"/>
                          </a:solidFill>
                          <a:effectLst/>
                        </a:rPr>
                        <a:t>Describe</a:t>
                      </a:r>
                      <a:r>
                        <a:rPr lang="it-IT" sz="10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it-IT" sz="1000" dirty="0" err="1">
                          <a:solidFill>
                            <a:schemeClr val="tx1"/>
                          </a:solidFill>
                          <a:effectLst/>
                        </a:rPr>
                        <a:t>typical</a:t>
                      </a:r>
                      <a:r>
                        <a:rPr lang="it-IT" sz="10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it-IT" sz="1000" dirty="0" err="1">
                          <a:solidFill>
                            <a:schemeClr val="tx1"/>
                          </a:solidFill>
                          <a:effectLst/>
                        </a:rPr>
                        <a:t>food</a:t>
                      </a:r>
                      <a:r>
                        <a:rPr lang="it-IT" sz="1000" dirty="0">
                          <a:solidFill>
                            <a:schemeClr val="tx1"/>
                          </a:solidFill>
                          <a:effectLst/>
                        </a:rPr>
                        <a:t> and </a:t>
                      </a:r>
                      <a:r>
                        <a:rPr lang="it-IT" sz="1000" dirty="0" err="1">
                          <a:solidFill>
                            <a:schemeClr val="tx1"/>
                          </a:solidFill>
                          <a:effectLst/>
                        </a:rPr>
                        <a:t>symbols</a:t>
                      </a:r>
                      <a:endParaRPr lang="it-IT" sz="1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it-IT" sz="1000" dirty="0">
                          <a:solidFill>
                            <a:schemeClr val="tx1"/>
                          </a:solidFill>
                          <a:effectLst/>
                        </a:rPr>
                        <a:t>Read and </a:t>
                      </a:r>
                      <a:r>
                        <a:rPr lang="it-IT" sz="1000" dirty="0" err="1">
                          <a:solidFill>
                            <a:schemeClr val="tx1"/>
                          </a:solidFill>
                          <a:effectLst/>
                        </a:rPr>
                        <a:t>understand</a:t>
                      </a:r>
                      <a:r>
                        <a:rPr lang="it-IT" sz="1000" dirty="0">
                          <a:solidFill>
                            <a:schemeClr val="tx1"/>
                          </a:solidFill>
                          <a:effectLst/>
                        </a:rPr>
                        <a:t> information in a text</a:t>
                      </a:r>
                      <a:endParaRPr lang="it-IT" sz="1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it-IT" sz="1000" dirty="0">
                          <a:solidFill>
                            <a:schemeClr val="tx1"/>
                          </a:solidFill>
                          <a:effectLst/>
                        </a:rPr>
                        <a:t>Use and </a:t>
                      </a:r>
                      <a:r>
                        <a:rPr lang="it-IT" sz="1000" dirty="0" err="1">
                          <a:solidFill>
                            <a:schemeClr val="tx1"/>
                          </a:solidFill>
                          <a:effectLst/>
                        </a:rPr>
                        <a:t>organize</a:t>
                      </a:r>
                      <a:r>
                        <a:rPr lang="it-IT" sz="1000" dirty="0">
                          <a:solidFill>
                            <a:schemeClr val="tx1"/>
                          </a:solidFill>
                          <a:effectLst/>
                        </a:rPr>
                        <a:t> information </a:t>
                      </a:r>
                      <a:endParaRPr lang="it-IT" sz="1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it-IT" sz="1000" dirty="0" err="1">
                          <a:solidFill>
                            <a:schemeClr val="tx1"/>
                          </a:solidFill>
                          <a:effectLst/>
                        </a:rPr>
                        <a:t>Present</a:t>
                      </a:r>
                      <a:r>
                        <a:rPr lang="it-IT" sz="10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it-IT" sz="1000" dirty="0" err="1">
                          <a:solidFill>
                            <a:schemeClr val="tx1"/>
                          </a:solidFill>
                          <a:effectLst/>
                        </a:rPr>
                        <a:t>contents</a:t>
                      </a:r>
                      <a:endParaRPr lang="it-IT" sz="1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it-IT" sz="1000" dirty="0">
                          <a:solidFill>
                            <a:schemeClr val="tx1"/>
                          </a:solidFill>
                          <a:effectLst/>
                        </a:rPr>
                        <a:t>Cooperate</a:t>
                      </a:r>
                      <a:endParaRPr lang="it-IT" sz="1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it-IT" sz="1000" dirty="0" err="1">
                          <a:solidFill>
                            <a:schemeClr val="tx1"/>
                          </a:solidFill>
                          <a:effectLst/>
                        </a:rPr>
                        <a:t>Define</a:t>
                      </a:r>
                      <a:r>
                        <a:rPr lang="it-IT" sz="10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it-IT" sz="1000" dirty="0" err="1">
                          <a:solidFill>
                            <a:schemeClr val="tx1"/>
                          </a:solidFill>
                          <a:effectLst/>
                        </a:rPr>
                        <a:t>roles</a:t>
                      </a:r>
                      <a:r>
                        <a:rPr lang="it-IT" sz="1000" dirty="0">
                          <a:solidFill>
                            <a:schemeClr val="tx1"/>
                          </a:solidFill>
                          <a:effectLst/>
                        </a:rPr>
                        <a:t> in a </a:t>
                      </a:r>
                      <a:r>
                        <a:rPr lang="it-IT" sz="1000" dirty="0" err="1">
                          <a:solidFill>
                            <a:schemeClr val="tx1"/>
                          </a:solidFill>
                          <a:effectLst/>
                        </a:rPr>
                        <a:t>group</a:t>
                      </a:r>
                      <a:endParaRPr lang="it-IT" sz="1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 err="1">
                          <a:solidFill>
                            <a:schemeClr val="tx1"/>
                          </a:solidFill>
                          <a:effectLst/>
                        </a:rPr>
                        <a:t>There</a:t>
                      </a:r>
                      <a:r>
                        <a:rPr lang="it-IT" sz="10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it-IT" sz="1000" dirty="0" err="1">
                          <a:solidFill>
                            <a:schemeClr val="tx1"/>
                          </a:solidFill>
                          <a:effectLst/>
                        </a:rPr>
                        <a:t>will</a:t>
                      </a:r>
                      <a:r>
                        <a:rPr lang="it-IT" sz="1000" dirty="0">
                          <a:solidFill>
                            <a:schemeClr val="tx1"/>
                          </a:solidFill>
                          <a:effectLst/>
                        </a:rPr>
                        <a:t> be </a:t>
                      </a:r>
                      <a:r>
                        <a:rPr lang="it-IT" sz="1000" dirty="0" err="1">
                          <a:solidFill>
                            <a:schemeClr val="tx1"/>
                          </a:solidFill>
                          <a:effectLst/>
                        </a:rPr>
                        <a:t>used</a:t>
                      </a:r>
                      <a:r>
                        <a:rPr lang="it-IT" sz="10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it-IT" sz="1000" dirty="0" err="1">
                          <a:solidFill>
                            <a:schemeClr val="tx1"/>
                          </a:solidFill>
                          <a:effectLst/>
                        </a:rPr>
                        <a:t>lots</a:t>
                      </a:r>
                      <a:r>
                        <a:rPr lang="it-IT" sz="1000" dirty="0">
                          <a:solidFill>
                            <a:schemeClr val="tx1"/>
                          </a:solidFill>
                          <a:effectLst/>
                        </a:rPr>
                        <a:t> of </a:t>
                      </a:r>
                      <a:r>
                        <a:rPr lang="it-IT" sz="1000" dirty="0" err="1">
                          <a:solidFill>
                            <a:schemeClr val="tx1"/>
                          </a:solidFill>
                          <a:effectLst/>
                        </a:rPr>
                        <a:t>strategies</a:t>
                      </a:r>
                      <a:r>
                        <a:rPr lang="it-IT" sz="1000" dirty="0">
                          <a:solidFill>
                            <a:schemeClr val="tx1"/>
                          </a:solidFill>
                          <a:effectLst/>
                        </a:rPr>
                        <a:t> in </a:t>
                      </a:r>
                      <a:r>
                        <a:rPr lang="it-IT" sz="1000" dirty="0" err="1">
                          <a:solidFill>
                            <a:schemeClr val="tx1"/>
                          </a:solidFill>
                          <a:effectLst/>
                        </a:rPr>
                        <a:t>order</a:t>
                      </a:r>
                      <a:r>
                        <a:rPr lang="it-IT" sz="1000" dirty="0">
                          <a:solidFill>
                            <a:schemeClr val="tx1"/>
                          </a:solidFill>
                          <a:effectLst/>
                        </a:rPr>
                        <a:t> to </a:t>
                      </a:r>
                      <a:r>
                        <a:rPr lang="it-IT" sz="1000" dirty="0" err="1">
                          <a:solidFill>
                            <a:schemeClr val="tx1"/>
                          </a:solidFill>
                          <a:effectLst/>
                        </a:rPr>
                        <a:t>fix</a:t>
                      </a:r>
                      <a:r>
                        <a:rPr lang="it-IT" sz="1000" dirty="0">
                          <a:solidFill>
                            <a:schemeClr val="tx1"/>
                          </a:solidFill>
                          <a:effectLst/>
                        </a:rPr>
                        <a:t> new information:</a:t>
                      </a:r>
                      <a:endParaRPr lang="it-IT" sz="1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it-IT" sz="1000" dirty="0" err="1">
                          <a:solidFill>
                            <a:schemeClr val="tx1"/>
                          </a:solidFill>
                          <a:effectLst/>
                        </a:rPr>
                        <a:t>Role</a:t>
                      </a:r>
                      <a:r>
                        <a:rPr lang="it-IT" sz="10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it-IT" sz="1000" dirty="0" err="1">
                          <a:solidFill>
                            <a:schemeClr val="tx1"/>
                          </a:solidFill>
                          <a:effectLst/>
                        </a:rPr>
                        <a:t>playing</a:t>
                      </a:r>
                      <a:r>
                        <a:rPr lang="it-IT" sz="1000" dirty="0">
                          <a:solidFill>
                            <a:schemeClr val="tx1"/>
                          </a:solidFill>
                          <a:effectLst/>
                        </a:rPr>
                        <a:t> and </a:t>
                      </a:r>
                      <a:r>
                        <a:rPr lang="it-IT" sz="1000" dirty="0" err="1">
                          <a:solidFill>
                            <a:schemeClr val="tx1"/>
                          </a:solidFill>
                          <a:effectLst/>
                        </a:rPr>
                        <a:t>simulation</a:t>
                      </a:r>
                      <a:r>
                        <a:rPr lang="it-IT" sz="1000" dirty="0">
                          <a:solidFill>
                            <a:schemeClr val="tx1"/>
                          </a:solidFill>
                          <a:effectLst/>
                        </a:rPr>
                        <a:t> (e.g. </a:t>
                      </a:r>
                      <a:r>
                        <a:rPr lang="it-IT" sz="1000" dirty="0" err="1">
                          <a:solidFill>
                            <a:schemeClr val="tx1"/>
                          </a:solidFill>
                          <a:effectLst/>
                        </a:rPr>
                        <a:t>pretending</a:t>
                      </a:r>
                      <a:r>
                        <a:rPr lang="it-IT" sz="1000" dirty="0">
                          <a:solidFill>
                            <a:schemeClr val="tx1"/>
                          </a:solidFill>
                          <a:effectLst/>
                        </a:rPr>
                        <a:t> to be a </a:t>
                      </a:r>
                      <a:r>
                        <a:rPr lang="it-IT" sz="1000" dirty="0" err="1">
                          <a:solidFill>
                            <a:schemeClr val="tx1"/>
                          </a:solidFill>
                          <a:effectLst/>
                        </a:rPr>
                        <a:t>giant</a:t>
                      </a:r>
                      <a:r>
                        <a:rPr lang="it-IT" sz="1000" dirty="0">
                          <a:solidFill>
                            <a:schemeClr val="tx1"/>
                          </a:solidFill>
                          <a:effectLst/>
                        </a:rPr>
                        <a:t> to talk </a:t>
                      </a:r>
                      <a:r>
                        <a:rPr lang="it-IT" sz="1000" dirty="0" err="1">
                          <a:solidFill>
                            <a:schemeClr val="tx1"/>
                          </a:solidFill>
                          <a:effectLst/>
                        </a:rPr>
                        <a:t>about</a:t>
                      </a:r>
                      <a:r>
                        <a:rPr lang="it-IT" sz="1000" dirty="0">
                          <a:solidFill>
                            <a:schemeClr val="tx1"/>
                          </a:solidFill>
                          <a:effectLst/>
                        </a:rPr>
                        <a:t> the </a:t>
                      </a:r>
                      <a:r>
                        <a:rPr lang="it-IT" sz="1000" dirty="0" err="1">
                          <a:solidFill>
                            <a:schemeClr val="tx1"/>
                          </a:solidFill>
                          <a:effectLst/>
                        </a:rPr>
                        <a:t>legend</a:t>
                      </a:r>
                      <a:r>
                        <a:rPr lang="it-IT" sz="1000" dirty="0">
                          <a:solidFill>
                            <a:schemeClr val="tx1"/>
                          </a:solidFill>
                          <a:effectLst/>
                        </a:rPr>
                        <a:t> of the </a:t>
                      </a:r>
                      <a:r>
                        <a:rPr lang="it-IT" sz="1000" dirty="0" err="1">
                          <a:solidFill>
                            <a:schemeClr val="tx1"/>
                          </a:solidFill>
                          <a:effectLst/>
                        </a:rPr>
                        <a:t>Giant’s</a:t>
                      </a:r>
                      <a:r>
                        <a:rPr lang="it-IT" sz="10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it-IT" sz="1000" dirty="0" err="1">
                          <a:solidFill>
                            <a:schemeClr val="tx1"/>
                          </a:solidFill>
                          <a:effectLst/>
                        </a:rPr>
                        <a:t>Causeway</a:t>
                      </a:r>
                      <a:r>
                        <a:rPr lang="it-IT" sz="1000" dirty="0">
                          <a:solidFill>
                            <a:schemeClr val="tx1"/>
                          </a:solidFill>
                          <a:effectLst/>
                        </a:rPr>
                        <a:t>).</a:t>
                      </a:r>
                      <a:endParaRPr lang="it-IT" sz="1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it-IT" sz="1000" dirty="0" err="1">
                          <a:solidFill>
                            <a:schemeClr val="tx1"/>
                          </a:solidFill>
                          <a:effectLst/>
                        </a:rPr>
                        <a:t>Knowing</a:t>
                      </a:r>
                      <a:r>
                        <a:rPr lang="it-IT" sz="1000" dirty="0">
                          <a:solidFill>
                            <a:schemeClr val="tx1"/>
                          </a:solidFill>
                          <a:effectLst/>
                        </a:rPr>
                        <a:t> new </a:t>
                      </a:r>
                      <a:r>
                        <a:rPr lang="it-IT" sz="1000" dirty="0" err="1">
                          <a:solidFill>
                            <a:schemeClr val="tx1"/>
                          </a:solidFill>
                          <a:effectLst/>
                        </a:rPr>
                        <a:t>words</a:t>
                      </a:r>
                      <a:r>
                        <a:rPr lang="it-IT" sz="10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it-IT" sz="1000" dirty="0" err="1">
                          <a:solidFill>
                            <a:schemeClr val="tx1"/>
                          </a:solidFill>
                          <a:effectLst/>
                        </a:rPr>
                        <a:t>thanks</a:t>
                      </a:r>
                      <a:r>
                        <a:rPr lang="it-IT" sz="1000" dirty="0">
                          <a:solidFill>
                            <a:schemeClr val="tx1"/>
                          </a:solidFill>
                          <a:effectLst/>
                        </a:rPr>
                        <a:t> to the </a:t>
                      </a:r>
                      <a:r>
                        <a:rPr lang="it-IT" sz="1000" dirty="0" err="1">
                          <a:solidFill>
                            <a:schemeClr val="tx1"/>
                          </a:solidFill>
                          <a:effectLst/>
                        </a:rPr>
                        <a:t>wordlists</a:t>
                      </a:r>
                      <a:r>
                        <a:rPr lang="it-IT" sz="1000" dirty="0">
                          <a:solidFill>
                            <a:schemeClr val="tx1"/>
                          </a:solidFill>
                          <a:effectLst/>
                        </a:rPr>
                        <a:t> and </a:t>
                      </a:r>
                      <a:r>
                        <a:rPr lang="it-IT" sz="1000" dirty="0" err="1">
                          <a:solidFill>
                            <a:schemeClr val="tx1"/>
                          </a:solidFill>
                          <a:effectLst/>
                        </a:rPr>
                        <a:t>drills</a:t>
                      </a:r>
                      <a:r>
                        <a:rPr lang="it-IT" sz="1000" dirty="0">
                          <a:solidFill>
                            <a:schemeClr val="tx1"/>
                          </a:solidFill>
                          <a:effectLst/>
                        </a:rPr>
                        <a:t> (</a:t>
                      </a:r>
                      <a:r>
                        <a:rPr lang="it-IT" sz="1000" dirty="0" err="1">
                          <a:solidFill>
                            <a:schemeClr val="tx1"/>
                          </a:solidFill>
                          <a:effectLst/>
                        </a:rPr>
                        <a:t>repeated</a:t>
                      </a:r>
                      <a:r>
                        <a:rPr lang="it-IT" sz="10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it-IT" sz="1000" dirty="0" err="1">
                          <a:solidFill>
                            <a:schemeClr val="tx1"/>
                          </a:solidFill>
                          <a:effectLst/>
                        </a:rPr>
                        <a:t>sentences</a:t>
                      </a:r>
                      <a:r>
                        <a:rPr lang="it-IT" sz="1000" dirty="0">
                          <a:solidFill>
                            <a:schemeClr val="tx1"/>
                          </a:solidFill>
                          <a:effectLst/>
                        </a:rPr>
                        <a:t>).</a:t>
                      </a:r>
                      <a:endParaRPr lang="it-IT" sz="1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it-IT" sz="1000" dirty="0">
                          <a:solidFill>
                            <a:schemeClr val="tx1"/>
                          </a:solidFill>
                          <a:effectLst/>
                        </a:rPr>
                        <a:t>Using </a:t>
                      </a:r>
                      <a:r>
                        <a:rPr lang="it-IT" sz="1000" dirty="0" err="1">
                          <a:solidFill>
                            <a:schemeClr val="tx1"/>
                          </a:solidFill>
                          <a:effectLst/>
                        </a:rPr>
                        <a:t>maps</a:t>
                      </a:r>
                      <a:r>
                        <a:rPr lang="it-IT" sz="1000" dirty="0">
                          <a:solidFill>
                            <a:schemeClr val="tx1"/>
                          </a:solidFill>
                          <a:effectLst/>
                        </a:rPr>
                        <a:t> and </a:t>
                      </a:r>
                      <a:r>
                        <a:rPr lang="it-IT" sz="1000" dirty="0" err="1">
                          <a:solidFill>
                            <a:schemeClr val="tx1"/>
                          </a:solidFill>
                          <a:effectLst/>
                        </a:rPr>
                        <a:t>finding</a:t>
                      </a:r>
                      <a:r>
                        <a:rPr lang="it-IT" sz="10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it-IT" sz="1000" dirty="0" err="1">
                          <a:solidFill>
                            <a:schemeClr val="tx1"/>
                          </a:solidFill>
                          <a:effectLst/>
                        </a:rPr>
                        <a:t>them</a:t>
                      </a:r>
                      <a:r>
                        <a:rPr lang="it-IT" sz="1000" dirty="0">
                          <a:solidFill>
                            <a:schemeClr val="tx1"/>
                          </a:solidFill>
                          <a:effectLst/>
                        </a:rPr>
                        <a:t> on the web, </a:t>
                      </a:r>
                      <a:r>
                        <a:rPr lang="it-IT" sz="1000" dirty="0" err="1">
                          <a:solidFill>
                            <a:schemeClr val="tx1"/>
                          </a:solidFill>
                          <a:effectLst/>
                        </a:rPr>
                        <a:t>pupils</a:t>
                      </a:r>
                      <a:r>
                        <a:rPr lang="it-IT" sz="10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it-IT" sz="1000" dirty="0" err="1">
                          <a:solidFill>
                            <a:schemeClr val="tx1"/>
                          </a:solidFill>
                          <a:effectLst/>
                        </a:rPr>
                        <a:t>will</a:t>
                      </a:r>
                      <a:r>
                        <a:rPr lang="it-IT" sz="1000" dirty="0">
                          <a:solidFill>
                            <a:schemeClr val="tx1"/>
                          </a:solidFill>
                          <a:effectLst/>
                        </a:rPr>
                        <a:t> navigate with </a:t>
                      </a:r>
                      <a:r>
                        <a:rPr lang="it-IT" sz="1000" dirty="0" err="1">
                          <a:solidFill>
                            <a:schemeClr val="tx1"/>
                          </a:solidFill>
                          <a:effectLst/>
                        </a:rPr>
                        <a:t>google</a:t>
                      </a:r>
                      <a:r>
                        <a:rPr lang="it-IT" sz="10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it-IT" sz="1000" dirty="0" err="1">
                          <a:solidFill>
                            <a:schemeClr val="tx1"/>
                          </a:solidFill>
                          <a:effectLst/>
                        </a:rPr>
                        <a:t>maps</a:t>
                      </a:r>
                      <a:r>
                        <a:rPr lang="it-IT" sz="1000" dirty="0">
                          <a:solidFill>
                            <a:schemeClr val="tx1"/>
                          </a:solidFill>
                          <a:effectLst/>
                        </a:rPr>
                        <a:t> in </a:t>
                      </a:r>
                      <a:r>
                        <a:rPr lang="it-IT" sz="1000" dirty="0" err="1">
                          <a:solidFill>
                            <a:schemeClr val="tx1"/>
                          </a:solidFill>
                          <a:effectLst/>
                        </a:rPr>
                        <a:t>order</a:t>
                      </a:r>
                      <a:r>
                        <a:rPr lang="it-IT" sz="1000" dirty="0">
                          <a:solidFill>
                            <a:schemeClr val="tx1"/>
                          </a:solidFill>
                          <a:effectLst/>
                        </a:rPr>
                        <a:t> to </a:t>
                      </a:r>
                      <a:r>
                        <a:rPr lang="it-IT" sz="1000" dirty="0" err="1">
                          <a:solidFill>
                            <a:schemeClr val="tx1"/>
                          </a:solidFill>
                          <a:effectLst/>
                        </a:rPr>
                        <a:t>search</a:t>
                      </a:r>
                      <a:r>
                        <a:rPr lang="it-IT" sz="1000" dirty="0">
                          <a:solidFill>
                            <a:schemeClr val="tx1"/>
                          </a:solidFill>
                          <a:effectLst/>
                        </a:rPr>
                        <a:t> and </a:t>
                      </a:r>
                      <a:r>
                        <a:rPr lang="it-IT" sz="1000" dirty="0" err="1">
                          <a:solidFill>
                            <a:schemeClr val="tx1"/>
                          </a:solidFill>
                          <a:effectLst/>
                        </a:rPr>
                        <a:t>find</a:t>
                      </a:r>
                      <a:r>
                        <a:rPr lang="it-IT" sz="10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it-IT" sz="1000" dirty="0" err="1">
                          <a:solidFill>
                            <a:schemeClr val="tx1"/>
                          </a:solidFill>
                          <a:effectLst/>
                        </a:rPr>
                        <a:t>places</a:t>
                      </a:r>
                      <a:r>
                        <a:rPr lang="it-IT" sz="10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it-IT" sz="1000" dirty="0" err="1">
                          <a:solidFill>
                            <a:schemeClr val="tx1"/>
                          </a:solidFill>
                          <a:effectLst/>
                        </a:rPr>
                        <a:t>we</a:t>
                      </a:r>
                      <a:r>
                        <a:rPr lang="it-IT" sz="10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it-IT" sz="1000" dirty="0" err="1">
                          <a:solidFill>
                            <a:schemeClr val="tx1"/>
                          </a:solidFill>
                          <a:effectLst/>
                        </a:rPr>
                        <a:t>speak</a:t>
                      </a:r>
                      <a:r>
                        <a:rPr lang="it-IT" sz="10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it-IT" sz="1000" dirty="0" err="1">
                          <a:solidFill>
                            <a:schemeClr val="tx1"/>
                          </a:solidFill>
                          <a:effectLst/>
                        </a:rPr>
                        <a:t>about</a:t>
                      </a:r>
                      <a:r>
                        <a:rPr lang="it-IT" sz="1000" dirty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endParaRPr lang="it-IT" sz="1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it-IT" sz="1000" dirty="0" err="1">
                          <a:solidFill>
                            <a:schemeClr val="tx1"/>
                          </a:solidFill>
                          <a:effectLst/>
                        </a:rPr>
                        <a:t>Studying</a:t>
                      </a:r>
                      <a:r>
                        <a:rPr lang="it-IT" sz="10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it-IT" sz="1000" dirty="0" err="1">
                          <a:solidFill>
                            <a:schemeClr val="tx1"/>
                          </a:solidFill>
                          <a:effectLst/>
                        </a:rPr>
                        <a:t>legends</a:t>
                      </a:r>
                      <a:r>
                        <a:rPr lang="it-IT" sz="1000" dirty="0">
                          <a:solidFill>
                            <a:schemeClr val="tx1"/>
                          </a:solidFill>
                          <a:effectLst/>
                        </a:rPr>
                        <a:t> and </a:t>
                      </a:r>
                      <a:r>
                        <a:rPr lang="it-IT" sz="1000" dirty="0" err="1">
                          <a:solidFill>
                            <a:schemeClr val="tx1"/>
                          </a:solidFill>
                          <a:effectLst/>
                        </a:rPr>
                        <a:t>improving</a:t>
                      </a:r>
                      <a:r>
                        <a:rPr lang="it-IT" sz="1000" dirty="0">
                          <a:solidFill>
                            <a:schemeClr val="tx1"/>
                          </a:solidFill>
                          <a:effectLst/>
                        </a:rPr>
                        <a:t> the </a:t>
                      </a:r>
                      <a:r>
                        <a:rPr lang="it-IT" sz="1000" dirty="0" err="1">
                          <a:solidFill>
                            <a:schemeClr val="tx1"/>
                          </a:solidFill>
                          <a:effectLst/>
                        </a:rPr>
                        <a:t>language</a:t>
                      </a:r>
                      <a:r>
                        <a:rPr lang="it-IT" sz="1000" dirty="0">
                          <a:solidFill>
                            <a:schemeClr val="tx1"/>
                          </a:solidFill>
                          <a:effectLst/>
                        </a:rPr>
                        <a:t> by </a:t>
                      </a:r>
                      <a:r>
                        <a:rPr lang="it-IT" sz="1000" dirty="0" err="1">
                          <a:solidFill>
                            <a:schemeClr val="tx1"/>
                          </a:solidFill>
                          <a:effectLst/>
                        </a:rPr>
                        <a:t>reading</a:t>
                      </a:r>
                      <a:r>
                        <a:rPr lang="it-IT" sz="10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it-IT" sz="1000" dirty="0" err="1">
                          <a:solidFill>
                            <a:schemeClr val="tx1"/>
                          </a:solidFill>
                          <a:effectLst/>
                        </a:rPr>
                        <a:t>texts</a:t>
                      </a:r>
                      <a:r>
                        <a:rPr lang="it-IT" sz="1000" dirty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endParaRPr lang="it-IT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57" marR="66257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solidFill>
                            <a:schemeClr val="tx1"/>
                          </a:solidFill>
                          <a:effectLst/>
                        </a:rPr>
                        <a:t>By </a:t>
                      </a:r>
                      <a:r>
                        <a:rPr lang="it-IT" sz="1000" dirty="0" err="1">
                          <a:solidFill>
                            <a:schemeClr val="tx1"/>
                          </a:solidFill>
                          <a:effectLst/>
                        </a:rPr>
                        <a:t>using</a:t>
                      </a:r>
                      <a:r>
                        <a:rPr lang="it-IT" sz="10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it-IT" sz="1000" dirty="0" err="1">
                          <a:solidFill>
                            <a:schemeClr val="tx1"/>
                          </a:solidFill>
                          <a:effectLst/>
                        </a:rPr>
                        <a:t>maps</a:t>
                      </a:r>
                      <a:r>
                        <a:rPr lang="it-IT" sz="1000" dirty="0">
                          <a:solidFill>
                            <a:schemeClr val="tx1"/>
                          </a:solidFill>
                          <a:effectLst/>
                        </a:rPr>
                        <a:t> (</a:t>
                      </a:r>
                      <a:r>
                        <a:rPr lang="it-IT" sz="1000" dirty="0" err="1">
                          <a:solidFill>
                            <a:schemeClr val="tx1"/>
                          </a:solidFill>
                          <a:effectLst/>
                        </a:rPr>
                        <a:t>simple</a:t>
                      </a:r>
                      <a:r>
                        <a:rPr lang="it-IT" sz="10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it-IT" sz="1000" dirty="0" err="1">
                          <a:solidFill>
                            <a:schemeClr val="tx1"/>
                          </a:solidFill>
                          <a:effectLst/>
                        </a:rPr>
                        <a:t>maps</a:t>
                      </a:r>
                      <a:r>
                        <a:rPr lang="it-IT" sz="1000" dirty="0">
                          <a:solidFill>
                            <a:schemeClr val="tx1"/>
                          </a:solidFill>
                          <a:effectLst/>
                        </a:rPr>
                        <a:t> and web </a:t>
                      </a:r>
                      <a:r>
                        <a:rPr lang="it-IT" sz="1000" dirty="0" err="1">
                          <a:solidFill>
                            <a:schemeClr val="tx1"/>
                          </a:solidFill>
                          <a:effectLst/>
                        </a:rPr>
                        <a:t>maps</a:t>
                      </a:r>
                      <a:r>
                        <a:rPr lang="it-IT" sz="1000" dirty="0">
                          <a:solidFill>
                            <a:schemeClr val="tx1"/>
                          </a:solidFill>
                          <a:effectLst/>
                        </a:rPr>
                        <a:t>) </a:t>
                      </a:r>
                      <a:r>
                        <a:rPr lang="it-IT" sz="1000" dirty="0" err="1">
                          <a:solidFill>
                            <a:schemeClr val="tx1"/>
                          </a:solidFill>
                          <a:effectLst/>
                        </a:rPr>
                        <a:t>pupils</a:t>
                      </a:r>
                      <a:r>
                        <a:rPr lang="it-IT" sz="10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it-IT" sz="1000" dirty="0" err="1">
                          <a:solidFill>
                            <a:schemeClr val="tx1"/>
                          </a:solidFill>
                          <a:effectLst/>
                        </a:rPr>
                        <a:t>will</a:t>
                      </a:r>
                      <a:r>
                        <a:rPr lang="it-IT" sz="1000" dirty="0">
                          <a:solidFill>
                            <a:schemeClr val="tx1"/>
                          </a:solidFill>
                          <a:effectLst/>
                        </a:rPr>
                        <a:t> be </a:t>
                      </a:r>
                      <a:r>
                        <a:rPr lang="it-IT" sz="1000" dirty="0" err="1">
                          <a:solidFill>
                            <a:schemeClr val="tx1"/>
                          </a:solidFill>
                          <a:effectLst/>
                        </a:rPr>
                        <a:t>able</a:t>
                      </a:r>
                      <a:r>
                        <a:rPr lang="it-IT" sz="1000" dirty="0">
                          <a:solidFill>
                            <a:schemeClr val="tx1"/>
                          </a:solidFill>
                          <a:effectLst/>
                        </a:rPr>
                        <a:t> to </a:t>
                      </a:r>
                      <a:r>
                        <a:rPr lang="it-IT" sz="1000" dirty="0" err="1">
                          <a:solidFill>
                            <a:schemeClr val="tx1"/>
                          </a:solidFill>
                          <a:effectLst/>
                        </a:rPr>
                        <a:t>orient</a:t>
                      </a:r>
                      <a:r>
                        <a:rPr lang="it-IT" sz="10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it-IT" sz="1000" dirty="0" err="1">
                          <a:solidFill>
                            <a:schemeClr val="tx1"/>
                          </a:solidFill>
                          <a:effectLst/>
                        </a:rPr>
                        <a:t>themselves</a:t>
                      </a:r>
                      <a:r>
                        <a:rPr lang="it-IT" sz="1000" dirty="0">
                          <a:solidFill>
                            <a:schemeClr val="tx1"/>
                          </a:solidFill>
                          <a:effectLst/>
                        </a:rPr>
                        <a:t> and </a:t>
                      </a:r>
                      <a:r>
                        <a:rPr lang="it-IT" sz="1000" dirty="0" err="1">
                          <a:solidFill>
                            <a:schemeClr val="tx1"/>
                          </a:solidFill>
                          <a:effectLst/>
                        </a:rPr>
                        <a:t>find</a:t>
                      </a:r>
                      <a:r>
                        <a:rPr lang="it-IT" sz="10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it-IT" sz="1000" dirty="0" err="1">
                          <a:solidFill>
                            <a:schemeClr val="tx1"/>
                          </a:solidFill>
                          <a:effectLst/>
                        </a:rPr>
                        <a:t>places</a:t>
                      </a:r>
                      <a:r>
                        <a:rPr lang="it-IT" sz="1000" dirty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endParaRPr lang="it-IT" sz="1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 err="1">
                          <a:solidFill>
                            <a:schemeClr val="tx1"/>
                          </a:solidFill>
                          <a:effectLst/>
                        </a:rPr>
                        <a:t>They</a:t>
                      </a:r>
                      <a:r>
                        <a:rPr lang="it-IT" sz="1000" dirty="0">
                          <a:solidFill>
                            <a:schemeClr val="tx1"/>
                          </a:solidFill>
                          <a:effectLst/>
                        </a:rPr>
                        <a:t> can </a:t>
                      </a:r>
                      <a:r>
                        <a:rPr lang="it-IT" sz="1000" dirty="0" err="1">
                          <a:solidFill>
                            <a:schemeClr val="tx1"/>
                          </a:solidFill>
                          <a:effectLst/>
                        </a:rPr>
                        <a:t>ideally</a:t>
                      </a:r>
                      <a:r>
                        <a:rPr lang="it-IT" sz="1000" dirty="0">
                          <a:solidFill>
                            <a:schemeClr val="tx1"/>
                          </a:solidFill>
                          <a:effectLst/>
                        </a:rPr>
                        <a:t> start </a:t>
                      </a:r>
                      <a:r>
                        <a:rPr lang="it-IT" sz="1000" dirty="0" err="1">
                          <a:solidFill>
                            <a:schemeClr val="tx1"/>
                          </a:solidFill>
                          <a:effectLst/>
                        </a:rPr>
                        <a:t>travelling</a:t>
                      </a:r>
                      <a:r>
                        <a:rPr lang="it-IT" sz="1000" dirty="0">
                          <a:solidFill>
                            <a:schemeClr val="tx1"/>
                          </a:solidFill>
                          <a:effectLst/>
                        </a:rPr>
                        <a:t> from </a:t>
                      </a:r>
                      <a:r>
                        <a:rPr lang="it-IT" sz="1000" dirty="0" err="1">
                          <a:solidFill>
                            <a:schemeClr val="tx1"/>
                          </a:solidFill>
                          <a:effectLst/>
                        </a:rPr>
                        <a:t>their</a:t>
                      </a:r>
                      <a:r>
                        <a:rPr lang="it-IT" sz="10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it-IT" sz="1000" dirty="0" err="1">
                          <a:solidFill>
                            <a:schemeClr val="tx1"/>
                          </a:solidFill>
                          <a:effectLst/>
                        </a:rPr>
                        <a:t>own</a:t>
                      </a:r>
                      <a:r>
                        <a:rPr lang="it-IT" sz="1000" dirty="0">
                          <a:solidFill>
                            <a:schemeClr val="tx1"/>
                          </a:solidFill>
                          <a:effectLst/>
                        </a:rPr>
                        <a:t> country to </a:t>
                      </a:r>
                      <a:r>
                        <a:rPr lang="it-IT" sz="1000" dirty="0" err="1">
                          <a:solidFill>
                            <a:schemeClr val="tx1"/>
                          </a:solidFill>
                          <a:effectLst/>
                        </a:rPr>
                        <a:t>different</a:t>
                      </a:r>
                      <a:r>
                        <a:rPr lang="it-IT" sz="10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it-IT" sz="1000" dirty="0" err="1">
                          <a:solidFill>
                            <a:schemeClr val="tx1"/>
                          </a:solidFill>
                          <a:effectLst/>
                        </a:rPr>
                        <a:t>parts</a:t>
                      </a:r>
                      <a:r>
                        <a:rPr lang="it-IT" sz="1000" dirty="0">
                          <a:solidFill>
                            <a:schemeClr val="tx1"/>
                          </a:solidFill>
                          <a:effectLst/>
                        </a:rPr>
                        <a:t> of the UK.</a:t>
                      </a:r>
                      <a:endParaRPr lang="it-IT" sz="1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 err="1">
                          <a:solidFill>
                            <a:schemeClr val="tx1"/>
                          </a:solidFill>
                          <a:effectLst/>
                        </a:rPr>
                        <a:t>Knowing</a:t>
                      </a:r>
                      <a:r>
                        <a:rPr lang="it-IT" sz="10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it-IT" sz="1000" dirty="0" err="1">
                          <a:solidFill>
                            <a:schemeClr val="tx1"/>
                          </a:solidFill>
                          <a:effectLst/>
                        </a:rPr>
                        <a:t>different</a:t>
                      </a:r>
                      <a:r>
                        <a:rPr lang="it-IT" sz="10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it-IT" sz="1000" dirty="0" err="1">
                          <a:solidFill>
                            <a:schemeClr val="tx1"/>
                          </a:solidFill>
                          <a:effectLst/>
                        </a:rPr>
                        <a:t>customs</a:t>
                      </a:r>
                      <a:r>
                        <a:rPr lang="it-IT" sz="1000" dirty="0">
                          <a:solidFill>
                            <a:schemeClr val="tx1"/>
                          </a:solidFill>
                          <a:effectLst/>
                        </a:rPr>
                        <a:t> and </a:t>
                      </a:r>
                      <a:r>
                        <a:rPr lang="it-IT" sz="1000" dirty="0" err="1">
                          <a:solidFill>
                            <a:schemeClr val="tx1"/>
                          </a:solidFill>
                          <a:effectLst/>
                        </a:rPr>
                        <a:t>traditions</a:t>
                      </a:r>
                      <a:r>
                        <a:rPr lang="it-IT" sz="10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it-IT" sz="1000" dirty="0" err="1">
                          <a:solidFill>
                            <a:schemeClr val="tx1"/>
                          </a:solidFill>
                          <a:effectLst/>
                        </a:rPr>
                        <a:t>will</a:t>
                      </a:r>
                      <a:r>
                        <a:rPr lang="it-IT" sz="10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it-IT" sz="1000" dirty="0" err="1">
                          <a:solidFill>
                            <a:schemeClr val="tx1"/>
                          </a:solidFill>
                          <a:effectLst/>
                        </a:rPr>
                        <a:t>make</a:t>
                      </a:r>
                      <a:r>
                        <a:rPr lang="it-IT" sz="10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it-IT" sz="1000" dirty="0" err="1">
                          <a:solidFill>
                            <a:schemeClr val="tx1"/>
                          </a:solidFill>
                          <a:effectLst/>
                        </a:rPr>
                        <a:t>them</a:t>
                      </a:r>
                      <a:r>
                        <a:rPr lang="it-IT" sz="1000" dirty="0">
                          <a:solidFill>
                            <a:schemeClr val="tx1"/>
                          </a:solidFill>
                          <a:effectLst/>
                        </a:rPr>
                        <a:t> more </a:t>
                      </a:r>
                      <a:r>
                        <a:rPr lang="it-IT" sz="1000" dirty="0" err="1">
                          <a:solidFill>
                            <a:schemeClr val="tx1"/>
                          </a:solidFill>
                          <a:effectLst/>
                        </a:rPr>
                        <a:t>aware</a:t>
                      </a:r>
                      <a:r>
                        <a:rPr lang="it-IT" sz="1000" dirty="0">
                          <a:solidFill>
                            <a:schemeClr val="tx1"/>
                          </a:solidFill>
                          <a:effectLst/>
                        </a:rPr>
                        <a:t> of the </a:t>
                      </a:r>
                      <a:r>
                        <a:rPr lang="it-IT" sz="1000" dirty="0" err="1">
                          <a:solidFill>
                            <a:schemeClr val="tx1"/>
                          </a:solidFill>
                          <a:effectLst/>
                        </a:rPr>
                        <a:t>differences</a:t>
                      </a:r>
                      <a:r>
                        <a:rPr lang="it-IT" sz="10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it-IT" sz="1000" dirty="0" err="1">
                          <a:solidFill>
                            <a:schemeClr val="tx1"/>
                          </a:solidFill>
                          <a:effectLst/>
                        </a:rPr>
                        <a:t>they</a:t>
                      </a:r>
                      <a:r>
                        <a:rPr lang="it-IT" sz="1000" dirty="0">
                          <a:solidFill>
                            <a:schemeClr val="tx1"/>
                          </a:solidFill>
                          <a:effectLst/>
                        </a:rPr>
                        <a:t> can face with </a:t>
                      </a:r>
                      <a:r>
                        <a:rPr lang="it-IT" sz="1000" dirty="0" err="1">
                          <a:solidFill>
                            <a:schemeClr val="tx1"/>
                          </a:solidFill>
                          <a:effectLst/>
                        </a:rPr>
                        <a:t>during</a:t>
                      </a:r>
                      <a:r>
                        <a:rPr lang="it-IT" sz="10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it-IT" sz="1000" dirty="0" err="1">
                          <a:solidFill>
                            <a:schemeClr val="tx1"/>
                          </a:solidFill>
                          <a:effectLst/>
                        </a:rPr>
                        <a:t>travels</a:t>
                      </a:r>
                      <a:r>
                        <a:rPr lang="it-IT" sz="1000" dirty="0">
                          <a:solidFill>
                            <a:schemeClr val="tx1"/>
                          </a:solidFill>
                          <a:effectLst/>
                        </a:rPr>
                        <a:t> and future life.</a:t>
                      </a:r>
                      <a:endParaRPr lang="it-IT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57" marR="66257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 err="1">
                          <a:solidFill>
                            <a:schemeClr val="tx1"/>
                          </a:solidFill>
                          <a:effectLst/>
                        </a:rPr>
                        <a:t>They</a:t>
                      </a:r>
                      <a:r>
                        <a:rPr lang="it-IT" sz="10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it-IT" sz="1000" dirty="0" err="1">
                          <a:solidFill>
                            <a:schemeClr val="tx1"/>
                          </a:solidFill>
                          <a:effectLst/>
                        </a:rPr>
                        <a:t>will</a:t>
                      </a:r>
                      <a:r>
                        <a:rPr lang="it-IT" sz="1000" dirty="0">
                          <a:solidFill>
                            <a:schemeClr val="tx1"/>
                          </a:solidFill>
                          <a:effectLst/>
                        </a:rPr>
                        <a:t> work in cooperative </a:t>
                      </a:r>
                      <a:r>
                        <a:rPr lang="it-IT" sz="1000" dirty="0" err="1">
                          <a:solidFill>
                            <a:schemeClr val="tx1"/>
                          </a:solidFill>
                          <a:effectLst/>
                        </a:rPr>
                        <a:t>learning</a:t>
                      </a:r>
                      <a:r>
                        <a:rPr lang="it-IT" sz="10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it-IT" sz="1000" dirty="0" err="1">
                          <a:solidFill>
                            <a:schemeClr val="tx1"/>
                          </a:solidFill>
                          <a:effectLst/>
                        </a:rPr>
                        <a:t>groups</a:t>
                      </a:r>
                      <a:r>
                        <a:rPr lang="it-IT" sz="1000" dirty="0">
                          <a:solidFill>
                            <a:schemeClr val="tx1"/>
                          </a:solidFill>
                          <a:effectLst/>
                        </a:rPr>
                        <a:t>, </a:t>
                      </a:r>
                      <a:r>
                        <a:rPr lang="it-IT" sz="1000" dirty="0" err="1">
                          <a:solidFill>
                            <a:schemeClr val="tx1"/>
                          </a:solidFill>
                          <a:effectLst/>
                        </a:rPr>
                        <a:t>they</a:t>
                      </a:r>
                      <a:r>
                        <a:rPr lang="it-IT" sz="10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it-IT" sz="1000" dirty="0" err="1">
                          <a:solidFill>
                            <a:schemeClr val="tx1"/>
                          </a:solidFill>
                          <a:effectLst/>
                        </a:rPr>
                        <a:t>make</a:t>
                      </a:r>
                      <a:r>
                        <a:rPr lang="it-IT" sz="10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it-IT" sz="1000" dirty="0" err="1">
                          <a:solidFill>
                            <a:schemeClr val="tx1"/>
                          </a:solidFill>
                          <a:effectLst/>
                        </a:rPr>
                        <a:t>individual</a:t>
                      </a:r>
                      <a:r>
                        <a:rPr lang="it-IT" sz="1000" dirty="0">
                          <a:solidFill>
                            <a:schemeClr val="tx1"/>
                          </a:solidFill>
                          <a:effectLst/>
                        </a:rPr>
                        <a:t> progress in tandem with </a:t>
                      </a:r>
                      <a:r>
                        <a:rPr lang="it-IT" sz="1000" dirty="0" err="1">
                          <a:solidFill>
                            <a:schemeClr val="tx1"/>
                          </a:solidFill>
                          <a:effectLst/>
                        </a:rPr>
                        <a:t>others</a:t>
                      </a:r>
                      <a:r>
                        <a:rPr lang="it-IT" sz="1000" dirty="0">
                          <a:solidFill>
                            <a:schemeClr val="tx1"/>
                          </a:solidFill>
                          <a:effectLst/>
                        </a:rPr>
                        <a:t> and </a:t>
                      </a:r>
                      <a:r>
                        <a:rPr lang="it-IT" sz="1000" dirty="0" err="1">
                          <a:solidFill>
                            <a:schemeClr val="tx1"/>
                          </a:solidFill>
                          <a:effectLst/>
                        </a:rPr>
                        <a:t>they</a:t>
                      </a:r>
                      <a:r>
                        <a:rPr lang="it-IT" sz="10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it-IT" sz="1000" dirty="0" err="1">
                          <a:solidFill>
                            <a:schemeClr val="tx1"/>
                          </a:solidFill>
                          <a:effectLst/>
                        </a:rPr>
                        <a:t>will</a:t>
                      </a:r>
                      <a:r>
                        <a:rPr lang="it-IT" sz="10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it-IT" sz="1000" dirty="0" err="1">
                          <a:solidFill>
                            <a:schemeClr val="tx1"/>
                          </a:solidFill>
                          <a:effectLst/>
                        </a:rPr>
                        <a:t>speak</a:t>
                      </a:r>
                      <a:r>
                        <a:rPr lang="it-IT" sz="10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it-IT" sz="1000" dirty="0" err="1">
                          <a:solidFill>
                            <a:schemeClr val="tx1"/>
                          </a:solidFill>
                          <a:effectLst/>
                        </a:rPr>
                        <a:t>about</a:t>
                      </a:r>
                      <a:r>
                        <a:rPr lang="it-IT" sz="1000" dirty="0">
                          <a:solidFill>
                            <a:schemeClr val="tx1"/>
                          </a:solidFill>
                          <a:effectLst/>
                        </a:rPr>
                        <a:t> the </a:t>
                      </a:r>
                      <a:r>
                        <a:rPr lang="it-IT" sz="1000" dirty="0" err="1">
                          <a:solidFill>
                            <a:schemeClr val="tx1"/>
                          </a:solidFill>
                          <a:effectLst/>
                        </a:rPr>
                        <a:t>concepts</a:t>
                      </a:r>
                      <a:r>
                        <a:rPr lang="it-IT" sz="1000" dirty="0">
                          <a:solidFill>
                            <a:schemeClr val="tx1"/>
                          </a:solidFill>
                          <a:effectLst/>
                        </a:rPr>
                        <a:t> in </a:t>
                      </a:r>
                      <a:r>
                        <a:rPr lang="it-IT" sz="1000" dirty="0" err="1">
                          <a:solidFill>
                            <a:schemeClr val="tx1"/>
                          </a:solidFill>
                          <a:effectLst/>
                        </a:rPr>
                        <a:t>circle</a:t>
                      </a:r>
                      <a:r>
                        <a:rPr lang="it-IT" sz="1000" dirty="0">
                          <a:solidFill>
                            <a:schemeClr val="tx1"/>
                          </a:solidFill>
                          <a:effectLst/>
                        </a:rPr>
                        <a:t> time.</a:t>
                      </a:r>
                      <a:endParaRPr lang="it-IT" sz="1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 err="1">
                          <a:solidFill>
                            <a:schemeClr val="tx1"/>
                          </a:solidFill>
                          <a:effectLst/>
                        </a:rPr>
                        <a:t>According</a:t>
                      </a:r>
                      <a:r>
                        <a:rPr lang="it-IT" sz="1000" dirty="0">
                          <a:solidFill>
                            <a:schemeClr val="tx1"/>
                          </a:solidFill>
                          <a:effectLst/>
                        </a:rPr>
                        <a:t> to CLIL </a:t>
                      </a:r>
                      <a:r>
                        <a:rPr lang="it-IT" sz="1000" dirty="0" err="1">
                          <a:solidFill>
                            <a:schemeClr val="tx1"/>
                          </a:solidFill>
                          <a:effectLst/>
                        </a:rPr>
                        <a:t>concepts</a:t>
                      </a:r>
                      <a:r>
                        <a:rPr lang="it-IT" sz="1000" dirty="0">
                          <a:solidFill>
                            <a:schemeClr val="tx1"/>
                          </a:solidFill>
                          <a:effectLst/>
                        </a:rPr>
                        <a:t>, </a:t>
                      </a:r>
                      <a:r>
                        <a:rPr lang="it-IT" sz="1000" dirty="0" err="1">
                          <a:solidFill>
                            <a:schemeClr val="tx1"/>
                          </a:solidFill>
                          <a:effectLst/>
                        </a:rPr>
                        <a:t>we</a:t>
                      </a:r>
                      <a:r>
                        <a:rPr lang="it-IT" sz="10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it-IT" sz="1000" dirty="0" err="1">
                          <a:solidFill>
                            <a:schemeClr val="tx1"/>
                          </a:solidFill>
                          <a:effectLst/>
                        </a:rPr>
                        <a:t>will</a:t>
                      </a:r>
                      <a:r>
                        <a:rPr lang="it-IT" sz="10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it-IT" sz="1000" dirty="0" err="1">
                          <a:solidFill>
                            <a:schemeClr val="tx1"/>
                          </a:solidFill>
                          <a:effectLst/>
                        </a:rPr>
                        <a:t>study</a:t>
                      </a:r>
                      <a:r>
                        <a:rPr lang="it-IT" sz="10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it-IT" sz="1000" dirty="0" err="1">
                          <a:solidFill>
                            <a:schemeClr val="tx1"/>
                          </a:solidFill>
                          <a:effectLst/>
                        </a:rPr>
                        <a:t>this</a:t>
                      </a:r>
                      <a:r>
                        <a:rPr lang="it-IT" sz="10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it-IT" sz="1000" dirty="0" err="1">
                          <a:solidFill>
                            <a:schemeClr val="tx1"/>
                          </a:solidFill>
                          <a:effectLst/>
                        </a:rPr>
                        <a:t>topic</a:t>
                      </a:r>
                      <a:r>
                        <a:rPr lang="it-IT" sz="1000" dirty="0">
                          <a:solidFill>
                            <a:schemeClr val="tx1"/>
                          </a:solidFill>
                          <a:effectLst/>
                        </a:rPr>
                        <a:t> (</a:t>
                      </a:r>
                      <a:r>
                        <a:rPr lang="it-IT" sz="1000" dirty="0" err="1">
                          <a:solidFill>
                            <a:schemeClr val="tx1"/>
                          </a:solidFill>
                          <a:effectLst/>
                        </a:rPr>
                        <a:t>linked</a:t>
                      </a:r>
                      <a:r>
                        <a:rPr lang="it-IT" sz="1000" dirty="0">
                          <a:solidFill>
                            <a:schemeClr val="tx1"/>
                          </a:solidFill>
                          <a:effectLst/>
                        </a:rPr>
                        <a:t> to </a:t>
                      </a:r>
                      <a:r>
                        <a:rPr lang="it-IT" sz="1000" dirty="0" err="1">
                          <a:solidFill>
                            <a:schemeClr val="tx1"/>
                          </a:solidFill>
                          <a:effectLst/>
                        </a:rPr>
                        <a:t>Geography</a:t>
                      </a:r>
                      <a:r>
                        <a:rPr lang="it-IT" sz="1000" dirty="0">
                          <a:solidFill>
                            <a:schemeClr val="tx1"/>
                          </a:solidFill>
                          <a:effectLst/>
                        </a:rPr>
                        <a:t>) by </a:t>
                      </a:r>
                      <a:r>
                        <a:rPr lang="it-IT" sz="1000" dirty="0" err="1">
                          <a:solidFill>
                            <a:schemeClr val="tx1"/>
                          </a:solidFill>
                          <a:effectLst/>
                        </a:rPr>
                        <a:t>using</a:t>
                      </a:r>
                      <a:r>
                        <a:rPr lang="it-IT" sz="10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it-IT" sz="1000" dirty="0" err="1">
                          <a:solidFill>
                            <a:schemeClr val="tx1"/>
                          </a:solidFill>
                          <a:effectLst/>
                        </a:rPr>
                        <a:t>mainly</a:t>
                      </a:r>
                      <a:r>
                        <a:rPr lang="it-IT" sz="10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it-IT" sz="1000" dirty="0" err="1">
                          <a:solidFill>
                            <a:schemeClr val="tx1"/>
                          </a:solidFill>
                          <a:effectLst/>
                        </a:rPr>
                        <a:t>iconic</a:t>
                      </a:r>
                      <a:r>
                        <a:rPr lang="it-IT" sz="10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it-IT" sz="1000" dirty="0" err="1">
                          <a:solidFill>
                            <a:schemeClr val="tx1"/>
                          </a:solidFill>
                          <a:effectLst/>
                        </a:rPr>
                        <a:t>language</a:t>
                      </a:r>
                      <a:r>
                        <a:rPr lang="it-IT" sz="10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it-IT" sz="1000" dirty="0" err="1">
                          <a:solidFill>
                            <a:schemeClr val="tx1"/>
                          </a:solidFill>
                          <a:effectLst/>
                        </a:rPr>
                        <a:t>connected</a:t>
                      </a:r>
                      <a:r>
                        <a:rPr lang="it-IT" sz="1000" dirty="0">
                          <a:solidFill>
                            <a:schemeClr val="tx1"/>
                          </a:solidFill>
                          <a:effectLst/>
                        </a:rPr>
                        <a:t> with new </a:t>
                      </a:r>
                      <a:r>
                        <a:rPr lang="it-IT" sz="1000" dirty="0" err="1">
                          <a:solidFill>
                            <a:schemeClr val="tx1"/>
                          </a:solidFill>
                          <a:effectLst/>
                        </a:rPr>
                        <a:t>words</a:t>
                      </a:r>
                      <a:r>
                        <a:rPr lang="it-IT" sz="10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it-IT" sz="1000" dirty="0" err="1">
                          <a:solidFill>
                            <a:schemeClr val="tx1"/>
                          </a:solidFill>
                          <a:effectLst/>
                        </a:rPr>
                        <a:t>which</a:t>
                      </a:r>
                      <a:r>
                        <a:rPr lang="it-IT" sz="10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it-IT" sz="1000" dirty="0" err="1">
                          <a:solidFill>
                            <a:schemeClr val="tx1"/>
                          </a:solidFill>
                          <a:effectLst/>
                        </a:rPr>
                        <a:t>will</a:t>
                      </a:r>
                      <a:r>
                        <a:rPr lang="it-IT" sz="10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it-IT" sz="1000" dirty="0" err="1">
                          <a:solidFill>
                            <a:schemeClr val="tx1"/>
                          </a:solidFill>
                          <a:effectLst/>
                        </a:rPr>
                        <a:t>improve</a:t>
                      </a:r>
                      <a:r>
                        <a:rPr lang="it-IT" sz="1000" dirty="0">
                          <a:solidFill>
                            <a:schemeClr val="tx1"/>
                          </a:solidFill>
                          <a:effectLst/>
                        </a:rPr>
                        <a:t> the </a:t>
                      </a:r>
                      <a:r>
                        <a:rPr lang="it-IT" sz="1000" dirty="0" err="1">
                          <a:solidFill>
                            <a:schemeClr val="tx1"/>
                          </a:solidFill>
                          <a:effectLst/>
                        </a:rPr>
                        <a:t>lexicon</a:t>
                      </a:r>
                      <a:r>
                        <a:rPr lang="it-IT" sz="1000" dirty="0">
                          <a:solidFill>
                            <a:schemeClr val="tx1"/>
                          </a:solidFill>
                          <a:effectLst/>
                        </a:rPr>
                        <a:t> of the </a:t>
                      </a:r>
                      <a:r>
                        <a:rPr lang="it-IT" sz="1000" dirty="0" err="1">
                          <a:solidFill>
                            <a:schemeClr val="tx1"/>
                          </a:solidFill>
                          <a:effectLst/>
                        </a:rPr>
                        <a:t>students</a:t>
                      </a:r>
                      <a:r>
                        <a:rPr lang="it-IT" sz="1000" dirty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endParaRPr lang="it-IT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257" marR="66257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715996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987726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0" y="5978768"/>
            <a:ext cx="10668000" cy="879231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algn="l"/>
            <a:r>
              <a:rPr lang="it-IT" sz="4800" dirty="0" smtClean="0">
                <a:latin typeface="Arial Rounded MT Bold" panose="020F0704030504030204" pitchFamily="34" charset="0"/>
              </a:rPr>
              <a:t/>
            </a:r>
            <a:br>
              <a:rPr lang="it-IT" sz="4800" dirty="0" smtClean="0">
                <a:latin typeface="Arial Rounded MT Bold" panose="020F0704030504030204" pitchFamily="34" charset="0"/>
              </a:rPr>
            </a:br>
            <a:r>
              <a:rPr lang="it-IT" sz="4800" dirty="0">
                <a:latin typeface="Arial Rounded MT Bold" panose="020F0704030504030204" pitchFamily="34" charset="0"/>
              </a:rPr>
              <a:t/>
            </a:r>
            <a:br>
              <a:rPr lang="it-IT" sz="4800" dirty="0">
                <a:latin typeface="Arial Rounded MT Bold" panose="020F0704030504030204" pitchFamily="34" charset="0"/>
              </a:rPr>
            </a:br>
            <a:r>
              <a:rPr lang="it-IT" sz="4800" dirty="0" smtClean="0">
                <a:latin typeface="Arial Rounded MT Bold" panose="020F0704030504030204" pitchFamily="34" charset="0"/>
              </a:rPr>
              <a:t/>
            </a:r>
            <a:br>
              <a:rPr lang="it-IT" sz="4800" dirty="0" smtClean="0">
                <a:latin typeface="Arial Rounded MT Bold" panose="020F0704030504030204" pitchFamily="34" charset="0"/>
              </a:rPr>
            </a:br>
            <a:r>
              <a:rPr lang="it-IT" sz="4800" dirty="0" smtClean="0">
                <a:latin typeface="Arial Rounded MT Bold" panose="020F0704030504030204" pitchFamily="34" charset="0"/>
              </a:rPr>
              <a:t/>
            </a:r>
            <a:br>
              <a:rPr lang="it-IT" sz="4800" dirty="0" smtClean="0">
                <a:latin typeface="Arial Rounded MT Bold" panose="020F0704030504030204" pitchFamily="34" charset="0"/>
              </a:rPr>
            </a:br>
            <a:r>
              <a:rPr lang="it-IT" sz="4800" dirty="0" smtClean="0">
                <a:latin typeface="Arial Rounded MT Bold" panose="020F0704030504030204" pitchFamily="34" charset="0"/>
              </a:rPr>
              <a:t/>
            </a:r>
            <a:br>
              <a:rPr lang="it-IT" sz="4800" dirty="0" smtClean="0">
                <a:latin typeface="Arial Rounded MT Bold" panose="020F0704030504030204" pitchFamily="34" charset="0"/>
              </a:rPr>
            </a:br>
            <a:r>
              <a:rPr lang="it-IT" sz="4800" dirty="0">
                <a:latin typeface="Arial Rounded MT Bold" panose="020F0704030504030204" pitchFamily="34" charset="0"/>
              </a:rPr>
              <a:t/>
            </a:r>
            <a:br>
              <a:rPr lang="it-IT" sz="4800" dirty="0">
                <a:latin typeface="Arial Rounded MT Bold" panose="020F0704030504030204" pitchFamily="34" charset="0"/>
              </a:rPr>
            </a:br>
            <a:r>
              <a:rPr lang="it-IT" sz="4800" dirty="0" smtClean="0">
                <a:latin typeface="Arial Rounded MT Bold" panose="020F0704030504030204" pitchFamily="34" charset="0"/>
              </a:rPr>
              <a:t/>
            </a:r>
            <a:br>
              <a:rPr lang="it-IT" sz="4800" dirty="0" smtClean="0">
                <a:latin typeface="Arial Rounded MT Bold" panose="020F0704030504030204" pitchFamily="34" charset="0"/>
              </a:rPr>
            </a:br>
            <a:r>
              <a:rPr lang="it-IT" sz="4800" dirty="0">
                <a:latin typeface="Arial Rounded MT Bold" panose="020F0704030504030204" pitchFamily="34" charset="0"/>
              </a:rPr>
              <a:t/>
            </a:r>
            <a:br>
              <a:rPr lang="it-IT" sz="4800" dirty="0">
                <a:latin typeface="Arial Rounded MT Bold" panose="020F0704030504030204" pitchFamily="34" charset="0"/>
              </a:rPr>
            </a:br>
            <a:r>
              <a:rPr lang="it-IT" sz="4800" dirty="0" smtClean="0">
                <a:latin typeface="Arial Rounded MT Bold" panose="020F0704030504030204" pitchFamily="34" charset="0"/>
              </a:rPr>
              <a:t/>
            </a:r>
            <a:br>
              <a:rPr lang="it-IT" sz="4800" dirty="0" smtClean="0">
                <a:latin typeface="Arial Rounded MT Bold" panose="020F0704030504030204" pitchFamily="34" charset="0"/>
              </a:rPr>
            </a:br>
            <a:r>
              <a:rPr lang="it-IT" sz="4800" dirty="0">
                <a:latin typeface="Arial Rounded MT Bold" panose="020F0704030504030204" pitchFamily="34" charset="0"/>
              </a:rPr>
              <a:t/>
            </a:r>
            <a:br>
              <a:rPr lang="it-IT" sz="4800" dirty="0">
                <a:latin typeface="Arial Rounded MT Bold" panose="020F0704030504030204" pitchFamily="34" charset="0"/>
              </a:rPr>
            </a:br>
            <a:r>
              <a:rPr lang="it-IT" sz="4800" dirty="0" smtClean="0">
                <a:latin typeface="Arial Rounded MT Bold" panose="020F0704030504030204" pitchFamily="34" charset="0"/>
              </a:rPr>
              <a:t/>
            </a:r>
            <a:br>
              <a:rPr lang="it-IT" sz="4800" dirty="0" smtClean="0">
                <a:latin typeface="Arial Rounded MT Bold" panose="020F0704030504030204" pitchFamily="34" charset="0"/>
              </a:rPr>
            </a:br>
            <a:r>
              <a:rPr lang="it-IT" sz="4800" dirty="0">
                <a:latin typeface="Arial Rounded MT Bold" panose="020F0704030504030204" pitchFamily="34" charset="0"/>
              </a:rPr>
              <a:t/>
            </a:r>
            <a:br>
              <a:rPr lang="it-IT" sz="4800" dirty="0">
                <a:latin typeface="Arial Rounded MT Bold" panose="020F0704030504030204" pitchFamily="34" charset="0"/>
              </a:rPr>
            </a:br>
            <a:r>
              <a:rPr lang="it-IT" sz="4800" dirty="0" smtClean="0">
                <a:latin typeface="Arial Rounded MT Bold" panose="020F0704030504030204" pitchFamily="34" charset="0"/>
              </a:rPr>
              <a:t/>
            </a:r>
            <a:br>
              <a:rPr lang="it-IT" sz="4800" dirty="0" smtClean="0">
                <a:latin typeface="Arial Rounded MT Bold" panose="020F0704030504030204" pitchFamily="34" charset="0"/>
              </a:rPr>
            </a:br>
            <a:r>
              <a:rPr lang="it-IT" sz="4800" dirty="0">
                <a:latin typeface="Arial Rounded MT Bold" panose="020F0704030504030204" pitchFamily="34" charset="0"/>
              </a:rPr>
              <a:t/>
            </a:r>
            <a:br>
              <a:rPr lang="it-IT" sz="4800" dirty="0">
                <a:latin typeface="Arial Rounded MT Bold" panose="020F0704030504030204" pitchFamily="34" charset="0"/>
              </a:rPr>
            </a:br>
            <a:r>
              <a:rPr lang="it-IT" sz="4800" dirty="0" smtClean="0">
                <a:latin typeface="Arial Rounded MT Bold" panose="020F0704030504030204" pitchFamily="34" charset="0"/>
              </a:rPr>
              <a:t/>
            </a:r>
            <a:br>
              <a:rPr lang="it-IT" sz="4800" dirty="0" smtClean="0">
                <a:latin typeface="Arial Rounded MT Bold" panose="020F0704030504030204" pitchFamily="34" charset="0"/>
              </a:rPr>
            </a:br>
            <a:r>
              <a:rPr lang="it-IT" sz="4800" dirty="0">
                <a:latin typeface="Arial Rounded MT Bold" panose="020F0704030504030204" pitchFamily="34" charset="0"/>
              </a:rPr>
              <a:t/>
            </a:r>
            <a:br>
              <a:rPr lang="it-IT" sz="4800" dirty="0">
                <a:latin typeface="Arial Rounded MT Bold" panose="020F0704030504030204" pitchFamily="34" charset="0"/>
              </a:rPr>
            </a:br>
            <a:r>
              <a:rPr lang="it-IT" sz="4800" dirty="0" smtClean="0">
                <a:latin typeface="Arial Rounded MT Bold" panose="020F0704030504030204" pitchFamily="34" charset="0"/>
              </a:rPr>
              <a:t/>
            </a:r>
            <a:br>
              <a:rPr lang="it-IT" sz="4800" dirty="0" smtClean="0">
                <a:latin typeface="Arial Rounded MT Bold" panose="020F0704030504030204" pitchFamily="34" charset="0"/>
              </a:rPr>
            </a:br>
            <a:r>
              <a:rPr lang="it-IT" sz="4800" dirty="0">
                <a:latin typeface="Arial Rounded MT Bold" panose="020F0704030504030204" pitchFamily="34" charset="0"/>
              </a:rPr>
              <a:t/>
            </a:r>
            <a:br>
              <a:rPr lang="it-IT" sz="4800" dirty="0">
                <a:latin typeface="Arial Rounded MT Bold" panose="020F0704030504030204" pitchFamily="34" charset="0"/>
              </a:rPr>
            </a:br>
            <a:r>
              <a:rPr lang="it-IT" sz="4800" dirty="0" smtClean="0">
                <a:latin typeface="Arial Rounded MT Bold" panose="020F0704030504030204" pitchFamily="34" charset="0"/>
              </a:rPr>
              <a:t/>
            </a:r>
            <a:br>
              <a:rPr lang="it-IT" sz="4800" dirty="0" smtClean="0">
                <a:latin typeface="Arial Rounded MT Bold" panose="020F0704030504030204" pitchFamily="34" charset="0"/>
              </a:rPr>
            </a:br>
            <a:r>
              <a:rPr lang="it-IT" sz="4800" dirty="0">
                <a:latin typeface="Arial Rounded MT Bold" panose="020F0704030504030204" pitchFamily="34" charset="0"/>
              </a:rPr>
              <a:t/>
            </a:r>
            <a:br>
              <a:rPr lang="it-IT" sz="4800" dirty="0">
                <a:latin typeface="Arial Rounded MT Bold" panose="020F0704030504030204" pitchFamily="34" charset="0"/>
              </a:rPr>
            </a:br>
            <a:r>
              <a:rPr lang="it-IT" sz="4800" dirty="0" smtClean="0">
                <a:latin typeface="Arial Rounded MT Bold" panose="020F0704030504030204" pitchFamily="34" charset="0"/>
              </a:rPr>
              <a:t/>
            </a:r>
            <a:br>
              <a:rPr lang="it-IT" sz="4800" dirty="0" smtClean="0">
                <a:latin typeface="Arial Rounded MT Bold" panose="020F0704030504030204" pitchFamily="34" charset="0"/>
              </a:rPr>
            </a:br>
            <a:r>
              <a:rPr lang="it-IT" sz="4800" dirty="0">
                <a:latin typeface="Arial Rounded MT Bold" panose="020F0704030504030204" pitchFamily="34" charset="0"/>
              </a:rPr>
              <a:t/>
            </a:r>
            <a:br>
              <a:rPr lang="it-IT" sz="4800" dirty="0">
                <a:latin typeface="Arial Rounded MT Bold" panose="020F0704030504030204" pitchFamily="34" charset="0"/>
              </a:rPr>
            </a:br>
            <a:r>
              <a:rPr lang="it-IT" sz="4800" dirty="0" smtClean="0">
                <a:latin typeface="Arial Rounded MT Bold" panose="020F0704030504030204" pitchFamily="34" charset="0"/>
              </a:rPr>
              <a:t/>
            </a:r>
            <a:br>
              <a:rPr lang="it-IT" sz="4800" dirty="0" smtClean="0">
                <a:latin typeface="Arial Rounded MT Bold" panose="020F0704030504030204" pitchFamily="34" charset="0"/>
              </a:rPr>
            </a:br>
            <a:r>
              <a:rPr lang="it-IT" sz="4800" dirty="0">
                <a:latin typeface="Arial Rounded MT Bold" panose="020F0704030504030204" pitchFamily="34" charset="0"/>
              </a:rPr>
              <a:t/>
            </a:r>
            <a:br>
              <a:rPr lang="it-IT" sz="4800" dirty="0">
                <a:latin typeface="Arial Rounded MT Bold" panose="020F0704030504030204" pitchFamily="34" charset="0"/>
              </a:rPr>
            </a:br>
            <a:r>
              <a:rPr lang="it-IT" sz="4800" dirty="0" smtClean="0">
                <a:latin typeface="Arial Rounded MT Bold" panose="020F0704030504030204" pitchFamily="34" charset="0"/>
              </a:rPr>
              <a:t/>
            </a:r>
            <a:br>
              <a:rPr lang="it-IT" sz="4800" dirty="0" smtClean="0">
                <a:latin typeface="Arial Rounded MT Bold" panose="020F0704030504030204" pitchFamily="34" charset="0"/>
              </a:rPr>
            </a:br>
            <a:r>
              <a:rPr lang="it-IT" sz="4800" dirty="0">
                <a:latin typeface="Arial Rounded MT Bold" panose="020F0704030504030204" pitchFamily="34" charset="0"/>
              </a:rPr>
              <a:t/>
            </a:r>
            <a:br>
              <a:rPr lang="it-IT" sz="4800" dirty="0">
                <a:latin typeface="Arial Rounded MT Bold" panose="020F0704030504030204" pitchFamily="34" charset="0"/>
              </a:rPr>
            </a:br>
            <a:r>
              <a:rPr lang="it-IT" sz="2000" dirty="0" smtClean="0">
                <a:latin typeface="Arial Rounded MT Bold" panose="020F0704030504030204" pitchFamily="34" charset="0"/>
              </a:rPr>
              <a:t>UK </a:t>
            </a:r>
            <a:r>
              <a:rPr lang="it-IT" sz="2000" dirty="0">
                <a:latin typeface="Arial Rounded MT Bold" panose="020F0704030504030204" pitchFamily="34" charset="0"/>
              </a:rPr>
              <a:t>and FLAGS: </a:t>
            </a:r>
            <a:r>
              <a:rPr lang="it-IT" sz="2000" dirty="0" err="1">
                <a:latin typeface="Arial Rounded MT Bold" panose="020F0704030504030204" pitchFamily="34" charset="0"/>
              </a:rPr>
              <a:t>those</a:t>
            </a:r>
            <a:r>
              <a:rPr lang="it-IT" sz="2000" dirty="0">
                <a:latin typeface="Arial Rounded MT Bold" panose="020F0704030504030204" pitchFamily="34" charset="0"/>
              </a:rPr>
              <a:t> </a:t>
            </a:r>
            <a:r>
              <a:rPr lang="it-IT" sz="2000" dirty="0" err="1">
                <a:latin typeface="Arial Rounded MT Bold" panose="020F0704030504030204" pitchFamily="34" charset="0"/>
              </a:rPr>
              <a:t>four</a:t>
            </a:r>
            <a:r>
              <a:rPr lang="it-IT" sz="2000" dirty="0">
                <a:latin typeface="Arial Rounded MT Bold" panose="020F0704030504030204" pitchFamily="34" charset="0"/>
              </a:rPr>
              <a:t> </a:t>
            </a:r>
            <a:r>
              <a:rPr lang="it-IT" sz="2000" dirty="0" err="1">
                <a:latin typeface="Arial Rounded MT Bold" panose="020F0704030504030204" pitchFamily="34" charset="0"/>
              </a:rPr>
              <a:t>flags</a:t>
            </a:r>
            <a:r>
              <a:rPr lang="it-IT" sz="2000" dirty="0">
                <a:latin typeface="Arial Rounded MT Bold" panose="020F0704030504030204" pitchFamily="34" charset="0"/>
              </a:rPr>
              <a:t>, </a:t>
            </a:r>
            <a:r>
              <a:rPr lang="it-IT" sz="2000" dirty="0" err="1" smtClean="0">
                <a:latin typeface="Arial Rounded MT Bold" panose="020F0704030504030204" pitchFamily="34" charset="0"/>
              </a:rPr>
              <a:t>together</a:t>
            </a:r>
            <a:r>
              <a:rPr lang="it-IT" sz="2000" dirty="0" smtClean="0">
                <a:latin typeface="Arial Rounded MT Bold" panose="020F0704030504030204" pitchFamily="34" charset="0"/>
              </a:rPr>
              <a:t>, </a:t>
            </a:r>
            <a:r>
              <a:rPr lang="it-IT" sz="2000" dirty="0" err="1" smtClean="0">
                <a:latin typeface="Arial Rounded MT Bold" panose="020F0704030504030204" pitchFamily="34" charset="0"/>
              </a:rPr>
              <a:t>become</a:t>
            </a:r>
            <a:r>
              <a:rPr lang="it-IT" sz="2000" dirty="0" smtClean="0">
                <a:latin typeface="Arial Rounded MT Bold" panose="020F0704030504030204" pitchFamily="34" charset="0"/>
              </a:rPr>
              <a:t>…</a:t>
            </a:r>
            <a:r>
              <a:rPr lang="it-IT" sz="2000" dirty="0">
                <a:latin typeface="Arial Rounded MT Bold" panose="020F0704030504030204" pitchFamily="34" charset="0"/>
              </a:rPr>
              <a:t/>
            </a:r>
            <a:br>
              <a:rPr lang="it-IT" sz="2000" dirty="0">
                <a:latin typeface="Arial Rounded MT Bold" panose="020F0704030504030204" pitchFamily="34" charset="0"/>
              </a:rPr>
            </a:br>
            <a:endParaRPr lang="it-IT" sz="2000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65420" y="0"/>
            <a:ext cx="4426580" cy="6858000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-478536" y="478536"/>
            <a:ext cx="5334000" cy="4376928"/>
          </a:xfrm>
          <a:prstGeom prst="rect">
            <a:avLst/>
          </a:prstGeom>
          <a:solidFill>
            <a:schemeClr val="accent2"/>
          </a:solidFill>
        </p:spPr>
      </p:pic>
    </p:spTree>
    <p:extLst>
      <p:ext uri="{BB962C8B-B14F-4D97-AF65-F5344CB8AC3E}">
        <p14:creationId xmlns:p14="http://schemas.microsoft.com/office/powerpoint/2010/main" xmlns="" val="4168070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14734" y="0"/>
            <a:ext cx="7762532" cy="6858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xmlns="" val="1165176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323975" y="-4157"/>
            <a:ext cx="12192000" cy="6848003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713232"/>
          </a:xfrm>
        </p:spPr>
        <p:txBody>
          <a:bodyPr/>
          <a:lstStyle/>
          <a:p>
            <a:pPr algn="ctr"/>
            <a:r>
              <a:rPr lang="it-IT" dirty="0" smtClean="0">
                <a:latin typeface="Arial Rounded MT Bold" panose="020F0704030504030204" pitchFamily="34" charset="0"/>
              </a:rPr>
              <a:t>SCOTLAND</a:t>
            </a:r>
            <a:endParaRPr lang="it-IT" dirty="0">
              <a:latin typeface="Arial Rounded MT Bold" panose="020F0704030504030204" pitchFamily="34" charset="0"/>
            </a:endParaRP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1631789"/>
            <a:ext cx="3932237" cy="4925150"/>
          </a:xfrm>
        </p:spPr>
        <p:txBody>
          <a:bodyPr>
            <a:noAutofit/>
          </a:bodyPr>
          <a:lstStyle/>
          <a:p>
            <a:r>
              <a:rPr lang="it-IT" sz="2000" dirty="0" err="1" smtClean="0">
                <a:latin typeface="Arial Rounded MT Bold" panose="020F0704030504030204" pitchFamily="34" charset="0"/>
              </a:rPr>
              <a:t>Symbol</a:t>
            </a:r>
            <a:r>
              <a:rPr lang="it-IT" sz="2000" dirty="0" smtClean="0">
                <a:latin typeface="Arial Rounded MT Bold" panose="020F0704030504030204" pitchFamily="34" charset="0"/>
              </a:rPr>
              <a:t>    </a:t>
            </a:r>
            <a:r>
              <a:rPr lang="it-IT" sz="2000" dirty="0" err="1" smtClean="0">
                <a:latin typeface="Arial Rounded MT Bold" panose="020F0704030504030204" pitchFamily="34" charset="0"/>
              </a:rPr>
              <a:t>Thistle</a:t>
            </a:r>
            <a:endParaRPr lang="it-IT" sz="2000" dirty="0" smtClean="0">
              <a:latin typeface="Arial Rounded MT Bold" panose="020F0704030504030204" pitchFamily="34" charset="0"/>
            </a:endParaRPr>
          </a:p>
          <a:p>
            <a:endParaRPr lang="it-IT" sz="2000" dirty="0" smtClean="0">
              <a:latin typeface="Arial Rounded MT Bold" panose="020F0704030504030204" pitchFamily="34" charset="0"/>
            </a:endParaRPr>
          </a:p>
          <a:p>
            <a:r>
              <a:rPr lang="it-IT" sz="2000" dirty="0" smtClean="0">
                <a:latin typeface="Arial Rounded MT Bold" panose="020F0704030504030204" pitchFamily="34" charset="0"/>
              </a:rPr>
              <a:t>Patron Saint    </a:t>
            </a:r>
            <a:r>
              <a:rPr lang="it-IT" sz="2000" dirty="0" err="1" smtClean="0">
                <a:latin typeface="Arial Rounded MT Bold" panose="020F0704030504030204" pitchFamily="34" charset="0"/>
              </a:rPr>
              <a:t>Saint</a:t>
            </a:r>
            <a:r>
              <a:rPr lang="it-IT" sz="2000" dirty="0" smtClean="0">
                <a:latin typeface="Arial Rounded MT Bold" panose="020F0704030504030204" pitchFamily="34" charset="0"/>
              </a:rPr>
              <a:t> Andrew</a:t>
            </a:r>
          </a:p>
          <a:p>
            <a:r>
              <a:rPr lang="it-IT" sz="2000" dirty="0" smtClean="0">
                <a:latin typeface="Arial Rounded MT Bold" panose="020F0704030504030204" pitchFamily="34" charset="0"/>
              </a:rPr>
              <a:t>	</a:t>
            </a:r>
          </a:p>
          <a:p>
            <a:r>
              <a:rPr lang="it-IT" sz="2000" dirty="0" err="1" smtClean="0">
                <a:latin typeface="Arial Rounded MT Bold" panose="020F0704030504030204" pitchFamily="34" charset="0"/>
              </a:rPr>
              <a:t>Famous</a:t>
            </a:r>
            <a:r>
              <a:rPr lang="it-IT" sz="2000" dirty="0" smtClean="0">
                <a:latin typeface="Arial Rounded MT Bold" panose="020F0704030504030204" pitchFamily="34" charset="0"/>
              </a:rPr>
              <a:t> </a:t>
            </a:r>
            <a:r>
              <a:rPr lang="it-IT" sz="2000" dirty="0" err="1" smtClean="0">
                <a:latin typeface="Arial Rounded MT Bold" panose="020F0704030504030204" pitchFamily="34" charset="0"/>
              </a:rPr>
              <a:t>Place</a:t>
            </a:r>
            <a:r>
              <a:rPr lang="it-IT" sz="2000" dirty="0" smtClean="0">
                <a:latin typeface="Arial Rounded MT Bold" panose="020F0704030504030204" pitchFamily="34" charset="0"/>
              </a:rPr>
              <a:t>    Lochness </a:t>
            </a:r>
          </a:p>
          <a:p>
            <a:endParaRPr lang="it-IT" sz="2000" dirty="0" smtClean="0">
              <a:latin typeface="Arial Rounded MT Bold" panose="020F0704030504030204" pitchFamily="34" charset="0"/>
            </a:endParaRPr>
          </a:p>
          <a:p>
            <a:r>
              <a:rPr lang="it-IT" sz="2000" dirty="0" smtClean="0">
                <a:latin typeface="Arial Rounded MT Bold" panose="020F0704030504030204" pitchFamily="34" charset="0"/>
              </a:rPr>
              <a:t>Capital city    </a:t>
            </a:r>
            <a:r>
              <a:rPr lang="it-IT" sz="2000" dirty="0" err="1" smtClean="0">
                <a:latin typeface="Arial Rounded MT Bold" panose="020F0704030504030204" pitchFamily="34" charset="0"/>
              </a:rPr>
              <a:t>Edimburgh</a:t>
            </a:r>
            <a:endParaRPr lang="it-IT" sz="2000" dirty="0" smtClean="0">
              <a:latin typeface="Arial Rounded MT Bold" panose="020F0704030504030204" pitchFamily="34" charset="0"/>
            </a:endParaRPr>
          </a:p>
          <a:p>
            <a:endParaRPr lang="it-IT" sz="2000" dirty="0" smtClean="0">
              <a:latin typeface="Arial Rounded MT Bold" panose="020F0704030504030204" pitchFamily="34" charset="0"/>
            </a:endParaRPr>
          </a:p>
          <a:p>
            <a:r>
              <a:rPr lang="it-IT" sz="2000" dirty="0" err="1" smtClean="0">
                <a:latin typeface="Arial Rounded MT Bold" panose="020F0704030504030204" pitchFamily="34" charset="0"/>
              </a:rPr>
              <a:t>Typical</a:t>
            </a:r>
            <a:r>
              <a:rPr lang="it-IT" sz="2000" dirty="0" smtClean="0">
                <a:latin typeface="Arial Rounded MT Bold" panose="020F0704030504030204" pitchFamily="34" charset="0"/>
              </a:rPr>
              <a:t> </a:t>
            </a:r>
            <a:r>
              <a:rPr lang="it-IT" sz="2000" dirty="0" err="1" smtClean="0">
                <a:latin typeface="Arial Rounded MT Bold" panose="020F0704030504030204" pitchFamily="34" charset="0"/>
              </a:rPr>
              <a:t>food</a:t>
            </a:r>
            <a:r>
              <a:rPr lang="it-IT" sz="2000" dirty="0" smtClean="0">
                <a:latin typeface="Arial Rounded MT Bold" panose="020F0704030504030204" pitchFamily="34" charset="0"/>
              </a:rPr>
              <a:t>    </a:t>
            </a:r>
            <a:r>
              <a:rPr lang="it-IT" sz="2000" dirty="0" err="1" smtClean="0">
                <a:latin typeface="Arial Rounded MT Bold" panose="020F0704030504030204" pitchFamily="34" charset="0"/>
              </a:rPr>
              <a:t>Smoked</a:t>
            </a:r>
            <a:r>
              <a:rPr lang="it-IT" sz="2000" dirty="0" smtClean="0">
                <a:latin typeface="Arial Rounded MT Bold" panose="020F0704030504030204" pitchFamily="34" charset="0"/>
              </a:rPr>
              <a:t> </a:t>
            </a:r>
            <a:r>
              <a:rPr lang="it-IT" sz="2000" dirty="0" err="1" smtClean="0">
                <a:latin typeface="Arial Rounded MT Bold" panose="020F0704030504030204" pitchFamily="34" charset="0"/>
              </a:rPr>
              <a:t>Salmon</a:t>
            </a:r>
            <a:r>
              <a:rPr lang="it-IT" sz="2000" dirty="0" smtClean="0">
                <a:latin typeface="Arial Rounded MT Bold" panose="020F0704030504030204" pitchFamily="34" charset="0"/>
              </a:rPr>
              <a:t>, </a:t>
            </a:r>
            <a:r>
              <a:rPr lang="it-IT" sz="2000" dirty="0" err="1" smtClean="0">
                <a:latin typeface="Arial Rounded MT Bold" panose="020F0704030504030204" pitchFamily="34" charset="0"/>
              </a:rPr>
              <a:t>Haggis</a:t>
            </a:r>
            <a:endParaRPr lang="it-IT" sz="2000" dirty="0" smtClean="0">
              <a:latin typeface="Arial Rounded MT Bold" panose="020F0704030504030204" pitchFamily="34" charset="0"/>
            </a:endParaRPr>
          </a:p>
          <a:p>
            <a:endParaRPr lang="it-IT" sz="2000" dirty="0">
              <a:latin typeface="Arial Rounded MT Bold" panose="020F0704030504030204" pitchFamily="34" charset="0"/>
            </a:endParaRPr>
          </a:p>
          <a:p>
            <a:r>
              <a:rPr lang="it-IT" sz="2000" dirty="0" smtClean="0">
                <a:latin typeface="Arial Rounded MT Bold" panose="020F0704030504030204" pitchFamily="34" charset="0"/>
              </a:rPr>
              <a:t>Object    </a:t>
            </a:r>
            <a:r>
              <a:rPr lang="it-IT" sz="2000" dirty="0" err="1" smtClean="0">
                <a:latin typeface="Arial Rounded MT Bold" panose="020F0704030504030204" pitchFamily="34" charset="0"/>
              </a:rPr>
              <a:t>Bagpipe</a:t>
            </a:r>
            <a:endParaRPr lang="it-IT" sz="2000" dirty="0">
              <a:latin typeface="Arial Rounded MT Bold" panose="020F0704030504030204" pitchFamily="34" charset="0"/>
            </a:endParaRPr>
          </a:p>
        </p:txBody>
      </p:sp>
      <p:pic>
        <p:nvPicPr>
          <p:cNvPr id="10" name="Segnaposto contenuto 9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68293" y="0"/>
            <a:ext cx="4323707" cy="6858000"/>
          </a:xfrm>
        </p:spPr>
      </p:pic>
    </p:spTree>
    <p:extLst>
      <p:ext uri="{BB962C8B-B14F-4D97-AF65-F5344CB8AC3E}">
        <p14:creationId xmlns:p14="http://schemas.microsoft.com/office/powerpoint/2010/main" xmlns="" val="2858434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2667000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13394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61923"/>
          </a:xfrm>
        </p:spPr>
        <p:txBody>
          <a:bodyPr>
            <a:normAutofit/>
          </a:bodyPr>
          <a:lstStyle/>
          <a:p>
            <a:pPr algn="ctr"/>
            <a:r>
              <a:rPr lang="it-IT" sz="3600" dirty="0" smtClean="0">
                <a:latin typeface="Arial Rounded MT Bold" panose="020F0704030504030204" pitchFamily="34" charset="0"/>
              </a:rPr>
              <a:t>The </a:t>
            </a:r>
            <a:r>
              <a:rPr lang="it-IT" sz="3600" dirty="0" err="1" smtClean="0">
                <a:latin typeface="Arial Rounded MT Bold" panose="020F0704030504030204" pitchFamily="34" charset="0"/>
              </a:rPr>
              <a:t>legend</a:t>
            </a:r>
            <a:r>
              <a:rPr lang="it-IT" sz="3600" dirty="0" smtClean="0">
                <a:latin typeface="Arial Rounded MT Bold" panose="020F0704030504030204" pitchFamily="34" charset="0"/>
              </a:rPr>
              <a:t> of Nessie, </a:t>
            </a:r>
            <a:br>
              <a:rPr lang="it-IT" sz="3600" dirty="0" smtClean="0">
                <a:latin typeface="Arial Rounded MT Bold" panose="020F0704030504030204" pitchFamily="34" charset="0"/>
              </a:rPr>
            </a:br>
            <a:r>
              <a:rPr lang="it-IT" sz="3600" dirty="0" smtClean="0">
                <a:latin typeface="Arial Rounded MT Bold" panose="020F0704030504030204" pitchFamily="34" charset="0"/>
              </a:rPr>
              <a:t>the </a:t>
            </a:r>
            <a:r>
              <a:rPr lang="it-IT" sz="3600" dirty="0" err="1" smtClean="0">
                <a:latin typeface="Arial Rounded MT Bold" panose="020F0704030504030204" pitchFamily="34" charset="0"/>
              </a:rPr>
              <a:t>hidden</a:t>
            </a:r>
            <a:r>
              <a:rPr lang="it-IT" sz="3600" dirty="0" smtClean="0">
                <a:latin typeface="Arial Rounded MT Bold" panose="020F0704030504030204" pitchFamily="34" charset="0"/>
              </a:rPr>
              <a:t> </a:t>
            </a:r>
            <a:r>
              <a:rPr lang="it-IT" sz="3600" dirty="0" err="1" smtClean="0">
                <a:latin typeface="Arial Rounded MT Bold" panose="020F0704030504030204" pitchFamily="34" charset="0"/>
              </a:rPr>
              <a:t>monster</a:t>
            </a:r>
            <a:r>
              <a:rPr lang="it-IT" sz="3600" dirty="0" smtClean="0">
                <a:latin typeface="Arial Rounded MT Bold" panose="020F0704030504030204" pitchFamily="34" charset="0"/>
              </a:rPr>
              <a:t> of the </a:t>
            </a:r>
            <a:r>
              <a:rPr lang="it-IT" sz="3600" dirty="0" err="1" smtClean="0">
                <a:latin typeface="Arial Rounded MT Bold" panose="020F0704030504030204" pitchFamily="34" charset="0"/>
              </a:rPr>
              <a:t>loch</a:t>
            </a:r>
            <a:endParaRPr lang="it-IT" sz="3600" dirty="0">
              <a:latin typeface="Arial Rounded MT Bold" panose="020F0704030504030204" pitchFamily="34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6800" y="1527048"/>
            <a:ext cx="10058400" cy="5330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17357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7034"/>
            <a:ext cx="12192000" cy="6858000"/>
          </a:xfrm>
          <a:prstGeom prst="rect">
            <a:avLst/>
          </a:prstGeom>
        </p:spPr>
      </p:pic>
      <p:pic>
        <p:nvPicPr>
          <p:cNvPr id="5" name="Segnaposto contenuto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99828" y="179363"/>
            <a:ext cx="4192172" cy="6499274"/>
          </a:xfr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879231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 smtClean="0">
                <a:latin typeface="Arial Rounded MT Bold" panose="020F0704030504030204" pitchFamily="34" charset="0"/>
              </a:rPr>
              <a:t>NORTHERN IRELAND</a:t>
            </a:r>
            <a:endParaRPr lang="it-IT" dirty="0">
              <a:latin typeface="Arial Rounded MT Bold" panose="020F0704030504030204" pitchFamily="34" charset="0"/>
            </a:endParaRP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1463040"/>
            <a:ext cx="4365258" cy="4839286"/>
          </a:xfrm>
        </p:spPr>
        <p:txBody>
          <a:bodyPr>
            <a:normAutofit fontScale="77500" lnSpcReduction="20000"/>
          </a:bodyPr>
          <a:lstStyle/>
          <a:p>
            <a:r>
              <a:rPr lang="it-IT" sz="2600" dirty="0" err="1" smtClean="0">
                <a:latin typeface="Arial Rounded MT Bold" panose="020F0704030504030204" pitchFamily="34" charset="0"/>
              </a:rPr>
              <a:t>Flag</a:t>
            </a:r>
            <a:r>
              <a:rPr lang="it-IT" sz="2600" dirty="0" smtClean="0">
                <a:latin typeface="Arial Rounded MT Bold" panose="020F0704030504030204" pitchFamily="34" charset="0"/>
              </a:rPr>
              <a:t>    </a:t>
            </a:r>
            <a:r>
              <a:rPr lang="it-IT" sz="2600" dirty="0" err="1" smtClean="0">
                <a:latin typeface="Arial Rounded MT Bold" panose="020F0704030504030204" pitchFamily="34" charset="0"/>
              </a:rPr>
              <a:t>Red</a:t>
            </a:r>
            <a:r>
              <a:rPr lang="it-IT" sz="2600" dirty="0" smtClean="0">
                <a:latin typeface="Arial Rounded MT Bold" panose="020F0704030504030204" pitchFamily="34" charset="0"/>
              </a:rPr>
              <a:t> cross on a </a:t>
            </a:r>
            <a:r>
              <a:rPr lang="it-IT" sz="2600" dirty="0" err="1" smtClean="0">
                <a:latin typeface="Arial Rounded MT Bold" panose="020F0704030504030204" pitchFamily="34" charset="0"/>
              </a:rPr>
              <a:t>white</a:t>
            </a:r>
            <a:r>
              <a:rPr lang="it-IT" sz="2600" dirty="0" smtClean="0">
                <a:latin typeface="Arial Rounded MT Bold" panose="020F0704030504030204" pitchFamily="34" charset="0"/>
              </a:rPr>
              <a:t> </a:t>
            </a:r>
            <a:r>
              <a:rPr lang="it-IT" sz="2600" dirty="0" err="1" smtClean="0">
                <a:latin typeface="Arial Rounded MT Bold" panose="020F0704030504030204" pitchFamily="34" charset="0"/>
              </a:rPr>
              <a:t>field</a:t>
            </a:r>
            <a:endParaRPr lang="it-IT" sz="2600" dirty="0" smtClean="0">
              <a:latin typeface="Arial Rounded MT Bold" panose="020F0704030504030204" pitchFamily="34" charset="0"/>
            </a:endParaRPr>
          </a:p>
          <a:p>
            <a:endParaRPr lang="it-IT" sz="2600" dirty="0">
              <a:latin typeface="Arial Rounded MT Bold" panose="020F0704030504030204" pitchFamily="34" charset="0"/>
            </a:endParaRPr>
          </a:p>
          <a:p>
            <a:r>
              <a:rPr lang="it-IT" sz="2600" dirty="0" err="1" smtClean="0">
                <a:latin typeface="Arial Rounded MT Bold" panose="020F0704030504030204" pitchFamily="34" charset="0"/>
              </a:rPr>
              <a:t>Symbol</a:t>
            </a:r>
            <a:r>
              <a:rPr lang="it-IT" sz="2600" dirty="0" smtClean="0">
                <a:latin typeface="Arial Rounded MT Bold" panose="020F0704030504030204" pitchFamily="34" charset="0"/>
              </a:rPr>
              <a:t>    </a:t>
            </a:r>
            <a:r>
              <a:rPr lang="it-IT" sz="2600" dirty="0" err="1" smtClean="0">
                <a:latin typeface="Arial Rounded MT Bold" panose="020F0704030504030204" pitchFamily="34" charset="0"/>
              </a:rPr>
              <a:t>Shamrock</a:t>
            </a:r>
            <a:endParaRPr lang="it-IT" sz="2600" dirty="0">
              <a:latin typeface="Arial Rounded MT Bold" panose="020F0704030504030204" pitchFamily="34" charset="0"/>
            </a:endParaRPr>
          </a:p>
          <a:p>
            <a:endParaRPr lang="it-IT" sz="2600" dirty="0">
              <a:latin typeface="Arial Rounded MT Bold" panose="020F0704030504030204" pitchFamily="34" charset="0"/>
            </a:endParaRPr>
          </a:p>
          <a:p>
            <a:r>
              <a:rPr lang="it-IT" sz="2600" dirty="0">
                <a:latin typeface="Arial Rounded MT Bold" panose="020F0704030504030204" pitchFamily="34" charset="0"/>
              </a:rPr>
              <a:t>Patron Saint    </a:t>
            </a:r>
            <a:r>
              <a:rPr lang="it-IT" sz="2600" dirty="0" err="1">
                <a:latin typeface="Arial Rounded MT Bold" panose="020F0704030504030204" pitchFamily="34" charset="0"/>
              </a:rPr>
              <a:t>Saint</a:t>
            </a:r>
            <a:r>
              <a:rPr lang="it-IT" sz="2600" dirty="0">
                <a:latin typeface="Arial Rounded MT Bold" panose="020F0704030504030204" pitchFamily="34" charset="0"/>
              </a:rPr>
              <a:t> </a:t>
            </a:r>
            <a:r>
              <a:rPr lang="it-IT" sz="2600" dirty="0" smtClean="0">
                <a:latin typeface="Arial Rounded MT Bold" panose="020F0704030504030204" pitchFamily="34" charset="0"/>
              </a:rPr>
              <a:t>Patrick</a:t>
            </a:r>
            <a:endParaRPr lang="it-IT" sz="2600" dirty="0">
              <a:latin typeface="Arial Rounded MT Bold" panose="020F0704030504030204" pitchFamily="34" charset="0"/>
            </a:endParaRPr>
          </a:p>
          <a:p>
            <a:r>
              <a:rPr lang="it-IT" sz="2600" dirty="0">
                <a:latin typeface="Arial Rounded MT Bold" panose="020F0704030504030204" pitchFamily="34" charset="0"/>
              </a:rPr>
              <a:t>	</a:t>
            </a:r>
          </a:p>
          <a:p>
            <a:r>
              <a:rPr lang="it-IT" sz="2600" dirty="0" err="1">
                <a:latin typeface="Arial Rounded MT Bold" panose="020F0704030504030204" pitchFamily="34" charset="0"/>
              </a:rPr>
              <a:t>Famous</a:t>
            </a:r>
            <a:r>
              <a:rPr lang="it-IT" sz="2600" dirty="0">
                <a:latin typeface="Arial Rounded MT Bold" panose="020F0704030504030204" pitchFamily="34" charset="0"/>
              </a:rPr>
              <a:t> </a:t>
            </a:r>
            <a:r>
              <a:rPr lang="it-IT" sz="2600" dirty="0" err="1">
                <a:latin typeface="Arial Rounded MT Bold" panose="020F0704030504030204" pitchFamily="34" charset="0"/>
              </a:rPr>
              <a:t>Place</a:t>
            </a:r>
            <a:r>
              <a:rPr lang="it-IT" sz="2600" dirty="0">
                <a:latin typeface="Arial Rounded MT Bold" panose="020F0704030504030204" pitchFamily="34" charset="0"/>
              </a:rPr>
              <a:t>    </a:t>
            </a:r>
            <a:r>
              <a:rPr lang="it-IT" sz="2600" dirty="0" smtClean="0">
                <a:latin typeface="Arial Rounded MT Bold" panose="020F0704030504030204" pitchFamily="34" charset="0"/>
              </a:rPr>
              <a:t>The </a:t>
            </a:r>
            <a:r>
              <a:rPr lang="it-IT" sz="2600" dirty="0" err="1" smtClean="0">
                <a:latin typeface="Arial Rounded MT Bold" panose="020F0704030504030204" pitchFamily="34" charset="0"/>
              </a:rPr>
              <a:t>Giant’s</a:t>
            </a:r>
            <a:r>
              <a:rPr lang="it-IT" sz="2600" dirty="0" smtClean="0">
                <a:latin typeface="Arial Rounded MT Bold" panose="020F0704030504030204" pitchFamily="34" charset="0"/>
              </a:rPr>
              <a:t> </a:t>
            </a:r>
            <a:r>
              <a:rPr lang="it-IT" sz="2600" dirty="0" err="1" smtClean="0">
                <a:latin typeface="Arial Rounded MT Bold" panose="020F0704030504030204" pitchFamily="34" charset="0"/>
              </a:rPr>
              <a:t>Causeway</a:t>
            </a:r>
            <a:r>
              <a:rPr lang="it-IT" sz="2600" dirty="0" smtClean="0">
                <a:latin typeface="Arial Rounded MT Bold" panose="020F0704030504030204" pitchFamily="34" charset="0"/>
              </a:rPr>
              <a:t> </a:t>
            </a:r>
            <a:endParaRPr lang="it-IT" sz="2600" dirty="0">
              <a:latin typeface="Arial Rounded MT Bold" panose="020F0704030504030204" pitchFamily="34" charset="0"/>
            </a:endParaRPr>
          </a:p>
          <a:p>
            <a:endParaRPr lang="it-IT" sz="2600" dirty="0">
              <a:latin typeface="Arial Rounded MT Bold" panose="020F0704030504030204" pitchFamily="34" charset="0"/>
            </a:endParaRPr>
          </a:p>
          <a:p>
            <a:r>
              <a:rPr lang="it-IT" sz="2600" dirty="0">
                <a:latin typeface="Arial Rounded MT Bold" panose="020F0704030504030204" pitchFamily="34" charset="0"/>
              </a:rPr>
              <a:t>Capital city    </a:t>
            </a:r>
            <a:r>
              <a:rPr lang="it-IT" sz="2600" dirty="0" smtClean="0">
                <a:latin typeface="Arial Rounded MT Bold" panose="020F0704030504030204" pitchFamily="34" charset="0"/>
              </a:rPr>
              <a:t>Belfast</a:t>
            </a:r>
            <a:endParaRPr lang="it-IT" sz="2600" dirty="0">
              <a:latin typeface="Arial Rounded MT Bold" panose="020F0704030504030204" pitchFamily="34" charset="0"/>
            </a:endParaRPr>
          </a:p>
          <a:p>
            <a:endParaRPr lang="it-IT" sz="2600" dirty="0">
              <a:latin typeface="Arial Rounded MT Bold" panose="020F0704030504030204" pitchFamily="34" charset="0"/>
            </a:endParaRPr>
          </a:p>
          <a:p>
            <a:r>
              <a:rPr lang="it-IT" sz="2600" dirty="0" err="1">
                <a:latin typeface="Arial Rounded MT Bold" panose="020F0704030504030204" pitchFamily="34" charset="0"/>
              </a:rPr>
              <a:t>Typical</a:t>
            </a:r>
            <a:r>
              <a:rPr lang="it-IT" sz="2600" dirty="0">
                <a:latin typeface="Arial Rounded MT Bold" panose="020F0704030504030204" pitchFamily="34" charset="0"/>
              </a:rPr>
              <a:t> </a:t>
            </a:r>
            <a:r>
              <a:rPr lang="it-IT" sz="2600" dirty="0" err="1">
                <a:latin typeface="Arial Rounded MT Bold" panose="020F0704030504030204" pitchFamily="34" charset="0"/>
              </a:rPr>
              <a:t>food</a:t>
            </a:r>
            <a:r>
              <a:rPr lang="it-IT" sz="2600" dirty="0">
                <a:latin typeface="Arial Rounded MT Bold" panose="020F0704030504030204" pitchFamily="34" charset="0"/>
              </a:rPr>
              <a:t>    </a:t>
            </a:r>
            <a:r>
              <a:rPr lang="it-IT" sz="2600" dirty="0" smtClean="0">
                <a:latin typeface="Arial Rounded MT Bold" panose="020F0704030504030204" pitchFamily="34" charset="0"/>
              </a:rPr>
              <a:t>Irish </a:t>
            </a:r>
            <a:r>
              <a:rPr lang="it-IT" sz="2600" dirty="0" err="1" smtClean="0">
                <a:latin typeface="Arial Rounded MT Bold" panose="020F0704030504030204" pitchFamily="34" charset="0"/>
              </a:rPr>
              <a:t>Stew</a:t>
            </a:r>
            <a:r>
              <a:rPr lang="it-IT" sz="2600" dirty="0" smtClean="0">
                <a:latin typeface="Arial Rounded MT Bold" panose="020F0704030504030204" pitchFamily="34" charset="0"/>
              </a:rPr>
              <a:t>, Guinness</a:t>
            </a:r>
            <a:endParaRPr lang="it-IT" sz="2600" dirty="0">
              <a:latin typeface="Arial Rounded MT Bold" panose="020F0704030504030204" pitchFamily="34" charset="0"/>
            </a:endParaRPr>
          </a:p>
          <a:p>
            <a:endParaRPr lang="it-IT" sz="2600" dirty="0">
              <a:latin typeface="Arial Rounded MT Bold" panose="020F0704030504030204" pitchFamily="34" charset="0"/>
            </a:endParaRPr>
          </a:p>
          <a:p>
            <a:r>
              <a:rPr lang="it-IT" sz="2600" dirty="0">
                <a:latin typeface="Arial Rounded MT Bold" panose="020F0704030504030204" pitchFamily="34" charset="0"/>
              </a:rPr>
              <a:t>Object    </a:t>
            </a:r>
            <a:r>
              <a:rPr lang="it-IT" sz="2600" dirty="0" err="1" smtClean="0">
                <a:latin typeface="Arial Rounded MT Bold" panose="020F0704030504030204" pitchFamily="34" charset="0"/>
              </a:rPr>
              <a:t>Harp</a:t>
            </a:r>
            <a:endParaRPr lang="it-IT" sz="2600" dirty="0">
              <a:latin typeface="Arial Rounded MT Bold" panose="020F0704030504030204" pitchFamily="34" charset="0"/>
            </a:endParaRP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739090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</TotalTime>
  <Words>590</Words>
  <Application>Microsoft Office PowerPoint</Application>
  <PresentationFormat>Personalizzato</PresentationFormat>
  <Paragraphs>125</Paragraphs>
  <Slides>19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19</vt:i4>
      </vt:variant>
    </vt:vector>
  </HeadingPairs>
  <TitlesOfParts>
    <vt:vector size="20" baseType="lpstr">
      <vt:lpstr>Tema di Office</vt:lpstr>
      <vt:lpstr>Istituto Comprensivo di Soci San Piero in Frassino Primary School Class IV U School Year 2018/2019</vt:lpstr>
      <vt:lpstr>Geography                       English</vt:lpstr>
      <vt:lpstr>Diapositiva 3</vt:lpstr>
      <vt:lpstr>                          UK and FLAGS: those four flags, together, become… </vt:lpstr>
      <vt:lpstr>Diapositiva 5</vt:lpstr>
      <vt:lpstr>SCOTLAND</vt:lpstr>
      <vt:lpstr>Diapositiva 7</vt:lpstr>
      <vt:lpstr>The legend of Nessie,  the hidden monster of the loch</vt:lpstr>
      <vt:lpstr>NORTHERN IRELAND</vt:lpstr>
      <vt:lpstr>The legend of the two giants</vt:lpstr>
      <vt:lpstr>Diapositiva 11</vt:lpstr>
      <vt:lpstr>Diapositiva 12</vt:lpstr>
      <vt:lpstr>Cooperative Learning</vt:lpstr>
      <vt:lpstr>WALES</vt:lpstr>
      <vt:lpstr>The History of the Welsh love spoon</vt:lpstr>
      <vt:lpstr>ENGLAND</vt:lpstr>
      <vt:lpstr>Posters</vt:lpstr>
      <vt:lpstr>Diapositiva 18</vt:lpstr>
      <vt:lpstr>Classe IV Unica San Piero School Year 2018/2019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Istituto Comprensivo di Soci San Piero in Frassino Primary School Class IV U School Year 2018/2019</dc:title>
  <dc:creator>user</dc:creator>
  <cp:lastModifiedBy>gigliola</cp:lastModifiedBy>
  <cp:revision>37</cp:revision>
  <dcterms:created xsi:type="dcterms:W3CDTF">2019-06-23T08:29:55Z</dcterms:created>
  <dcterms:modified xsi:type="dcterms:W3CDTF">2019-10-01T07:46:56Z</dcterms:modified>
</cp:coreProperties>
</file>