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-73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54201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7228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94750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88376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99171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19883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23997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0155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6949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4151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331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96F0F-58F5-4276-962A-6E152C41C711}" type="datetimeFigureOut">
              <a:rPr lang="it-IT" smtClean="0"/>
              <a:pPr/>
              <a:t>01/10/2019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6FC90-9AE6-4AB4-8EC0-5B69FC1943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27348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30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304800"/>
            <a:ext cx="9144000" cy="165811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latin typeface="Arial Rounded MT Bold" panose="020F0704030504030204" pitchFamily="34" charset="0"/>
              </a:rPr>
              <a:t>Istituto Comprensivo di Soci</a:t>
            </a:r>
            <a:r>
              <a:rPr lang="it-IT" sz="3200" dirty="0">
                <a:latin typeface="Arial Rounded MT Bold" panose="020F0704030504030204" pitchFamily="34" charset="0"/>
              </a:rPr>
              <a:t/>
            </a:r>
            <a:br>
              <a:rPr lang="it-IT" sz="3200" dirty="0">
                <a:latin typeface="Arial Rounded MT Bold" panose="020F0704030504030204" pitchFamily="34" charset="0"/>
              </a:rPr>
            </a:br>
            <a:r>
              <a:rPr lang="it-IT" sz="3200" dirty="0" smtClean="0">
                <a:latin typeface="Arial Rounded MT Bold" panose="020F0704030504030204" pitchFamily="34" charset="0"/>
              </a:rPr>
              <a:t>San Piero in Frassino </a:t>
            </a:r>
            <a:r>
              <a:rPr lang="it-IT" sz="3200" dirty="0" err="1" smtClean="0">
                <a:latin typeface="Arial Rounded MT Bold" panose="020F0704030504030204" pitchFamily="34" charset="0"/>
              </a:rPr>
              <a:t>Primary</a:t>
            </a:r>
            <a:r>
              <a:rPr lang="it-IT" sz="3200" dirty="0" smtClean="0">
                <a:latin typeface="Arial Rounded MT Bold" panose="020F0704030504030204" pitchFamily="34" charset="0"/>
              </a:rPr>
              <a:t> School</a:t>
            </a:r>
            <a:br>
              <a:rPr lang="it-IT" sz="3200" dirty="0" smtClean="0">
                <a:latin typeface="Arial Rounded MT Bold" panose="020F0704030504030204" pitchFamily="34" charset="0"/>
              </a:rPr>
            </a:br>
            <a:r>
              <a:rPr lang="it-IT" sz="3200" dirty="0" smtClean="0">
                <a:latin typeface="Arial Rounded MT Bold" panose="020F0704030504030204" pitchFamily="34" charset="0"/>
              </a:rPr>
              <a:t>Class IV U</a:t>
            </a:r>
            <a:br>
              <a:rPr lang="it-IT" sz="3200" dirty="0" smtClean="0">
                <a:latin typeface="Arial Rounded MT Bold" panose="020F0704030504030204" pitchFamily="34" charset="0"/>
              </a:rPr>
            </a:br>
            <a:r>
              <a:rPr lang="it-IT" sz="3200" dirty="0" smtClean="0">
                <a:latin typeface="Arial Rounded MT Bold" panose="020F0704030504030204" pitchFamily="34" charset="0"/>
              </a:rPr>
              <a:t>School </a:t>
            </a:r>
            <a:r>
              <a:rPr lang="it-IT" sz="3200" dirty="0" err="1" smtClean="0">
                <a:latin typeface="Arial Rounded MT Bold" panose="020F0704030504030204" pitchFamily="34" charset="0"/>
              </a:rPr>
              <a:t>Year</a:t>
            </a:r>
            <a:r>
              <a:rPr lang="it-IT" sz="3200" dirty="0" smtClean="0">
                <a:latin typeface="Arial Rounded MT Bold" panose="020F0704030504030204" pitchFamily="34" charset="0"/>
              </a:rPr>
              <a:t> 2018/2019</a:t>
            </a:r>
            <a:endParaRPr lang="it-IT" sz="3200" dirty="0">
              <a:latin typeface="Arial Rounded MT Bold" panose="020F070403050403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09344" y="5077270"/>
            <a:ext cx="9144000" cy="1655762"/>
          </a:xfrm>
        </p:spPr>
        <p:txBody>
          <a:bodyPr/>
          <a:lstStyle/>
          <a:p>
            <a:endParaRPr lang="it-IT" dirty="0" smtClean="0"/>
          </a:p>
          <a:p>
            <a:r>
              <a:rPr lang="it-IT" sz="5400" dirty="0" smtClean="0">
                <a:latin typeface="Arial Rounded MT Bold" panose="020F0704030504030204" pitchFamily="34" charset="0"/>
              </a:rPr>
              <a:t>CLIL Project</a:t>
            </a:r>
          </a:p>
          <a:p>
            <a:r>
              <a:rPr lang="it-IT" sz="1600" dirty="0" smtClean="0">
                <a:latin typeface="Arial Rounded MT Bold" panose="020F0704030504030204" pitchFamily="34" charset="0"/>
              </a:rPr>
              <a:t>Content and Language </a:t>
            </a:r>
            <a:r>
              <a:rPr lang="it-IT" sz="1600" dirty="0" err="1" smtClean="0">
                <a:latin typeface="Arial Rounded MT Bold" panose="020F0704030504030204" pitchFamily="34" charset="0"/>
              </a:rPr>
              <a:t>Integrated</a:t>
            </a:r>
            <a:r>
              <a:rPr lang="it-IT" sz="1600" dirty="0" smtClean="0">
                <a:latin typeface="Arial Rounded MT Bold" panose="020F0704030504030204" pitchFamily="34" charset="0"/>
              </a:rPr>
              <a:t> Learning</a:t>
            </a:r>
            <a:endParaRPr lang="it-IT" sz="16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09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>
                <a:latin typeface="Arial Rounded MT Bold" panose="020F0704030504030204" pitchFamily="34" charset="0"/>
              </a:rPr>
              <a:t>The </a:t>
            </a:r>
            <a:r>
              <a:rPr lang="it-IT" sz="3600" dirty="0" err="1" smtClean="0">
                <a:latin typeface="Arial Rounded MT Bold" panose="020F0704030504030204" pitchFamily="34" charset="0"/>
              </a:rPr>
              <a:t>legend</a:t>
            </a:r>
            <a:r>
              <a:rPr lang="it-IT" sz="3600" dirty="0" smtClean="0">
                <a:latin typeface="Arial Rounded MT Bold" panose="020F0704030504030204" pitchFamily="34" charset="0"/>
              </a:rPr>
              <a:t> of the </a:t>
            </a:r>
            <a:r>
              <a:rPr lang="it-IT" sz="3600" dirty="0" err="1" smtClean="0">
                <a:latin typeface="Arial Rounded MT Bold" panose="020F0704030504030204" pitchFamily="34" charset="0"/>
              </a:rPr>
              <a:t>two</a:t>
            </a:r>
            <a:r>
              <a:rPr lang="it-IT" sz="3600" dirty="0" smtClean="0">
                <a:latin typeface="Arial Rounded MT Bold" panose="020F0704030504030204" pitchFamily="34" charset="0"/>
              </a:rPr>
              <a:t> </a:t>
            </a:r>
            <a:r>
              <a:rPr lang="it-IT" sz="3600" dirty="0" err="1" smtClean="0">
                <a:latin typeface="Arial Rounded MT Bold" panose="020F0704030504030204" pitchFamily="34" charset="0"/>
              </a:rPr>
              <a:t>giants</a:t>
            </a:r>
            <a:endParaRPr lang="it-IT" sz="3600" dirty="0">
              <a:latin typeface="Arial Rounded MT Bold" panose="020F070403050403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7972" y="1097280"/>
            <a:ext cx="10058400" cy="587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945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666" y="956603"/>
            <a:ext cx="4097115" cy="5220360"/>
          </a:xfrm>
        </p:spPr>
      </p:pic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76381" y="956603"/>
            <a:ext cx="4008019" cy="5220360"/>
          </a:xfr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8781" y="2574388"/>
            <a:ext cx="3657599" cy="1997612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4656405" y="2205056"/>
            <a:ext cx="2982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Arial Rounded MT Bold" panose="020F0704030504030204" pitchFamily="34" charset="0"/>
              </a:rPr>
              <a:t>The </a:t>
            </a:r>
            <a:r>
              <a:rPr lang="it-IT" dirty="0" err="1" smtClean="0">
                <a:latin typeface="Arial Rounded MT Bold" panose="020F0704030504030204" pitchFamily="34" charset="0"/>
              </a:rPr>
              <a:t>Giant’s</a:t>
            </a:r>
            <a:r>
              <a:rPr lang="it-IT" dirty="0" smtClean="0">
                <a:latin typeface="Arial Rounded MT Bold" panose="020F0704030504030204" pitchFamily="34" charset="0"/>
              </a:rPr>
              <a:t> </a:t>
            </a:r>
            <a:r>
              <a:rPr lang="it-IT" dirty="0" err="1" smtClean="0">
                <a:latin typeface="Arial Rounded MT Bold" panose="020F0704030504030204" pitchFamily="34" charset="0"/>
              </a:rPr>
              <a:t>Causeway</a:t>
            </a:r>
            <a:endParaRPr lang="it-IT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601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621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3000">
              <a:srgbClr val="92D050"/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9613"/>
          </a:xfrm>
        </p:spPr>
        <p:txBody>
          <a:bodyPr>
            <a:normAutofit/>
          </a:bodyPr>
          <a:lstStyle/>
          <a:p>
            <a:pPr algn="ctr"/>
            <a:r>
              <a:rPr lang="it-IT" sz="2800" dirty="0" smtClean="0">
                <a:latin typeface="Arial Rounded MT Bold" panose="020F0704030504030204" pitchFamily="34" charset="0"/>
              </a:rPr>
              <a:t>Cooperative Learning</a:t>
            </a:r>
            <a:endParaRPr lang="it-IT" sz="2800" dirty="0">
              <a:latin typeface="Arial Rounded MT Bold" panose="020F070403050403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84738"/>
            <a:ext cx="4736123" cy="285574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6548" y="1294228"/>
            <a:ext cx="3765452" cy="474081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0830" y="3840479"/>
            <a:ext cx="6175717" cy="301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79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530225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latin typeface="Arial Rounded MT Bold" panose="020F0704030504030204" pitchFamily="34" charset="0"/>
              </a:rPr>
              <a:t>WALES</a:t>
            </a:r>
            <a:endParaRPr lang="it-IT" dirty="0">
              <a:latin typeface="Arial Rounded MT Bold" panose="020F0704030504030204" pitchFamily="34" charset="0"/>
            </a:endParaRP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8943" y="463440"/>
            <a:ext cx="4193057" cy="5929531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 lnSpcReduction="10000"/>
          </a:bodyPr>
          <a:lstStyle/>
          <a:p>
            <a:r>
              <a:rPr lang="it-IT" sz="2000" dirty="0" err="1">
                <a:latin typeface="Arial Rounded MT Bold" panose="020F0704030504030204" pitchFamily="34" charset="0"/>
              </a:rPr>
              <a:t>Symbol</a:t>
            </a:r>
            <a:r>
              <a:rPr lang="it-IT" sz="2000" dirty="0">
                <a:latin typeface="Arial Rounded MT Bold" panose="020F0704030504030204" pitchFamily="34" charset="0"/>
              </a:rPr>
              <a:t>   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Daffodil</a:t>
            </a:r>
            <a:r>
              <a:rPr lang="it-IT" sz="2000" dirty="0" smtClean="0">
                <a:latin typeface="Arial Rounded MT Bold" panose="020F0704030504030204" pitchFamily="34" charset="0"/>
              </a:rPr>
              <a:t>,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Leek</a:t>
            </a:r>
            <a:endParaRPr lang="it-IT" sz="2000" dirty="0">
              <a:latin typeface="Arial Rounded MT Bold" panose="020F0704030504030204" pitchFamily="34" charset="0"/>
            </a:endParaRPr>
          </a:p>
          <a:p>
            <a:endParaRPr lang="it-IT" sz="2000" dirty="0">
              <a:latin typeface="Arial Rounded MT Bold" panose="020F0704030504030204" pitchFamily="34" charset="0"/>
            </a:endParaRPr>
          </a:p>
          <a:p>
            <a:r>
              <a:rPr lang="it-IT" sz="2000" dirty="0">
                <a:latin typeface="Arial Rounded MT Bold" panose="020F0704030504030204" pitchFamily="34" charset="0"/>
              </a:rPr>
              <a:t>Patron Saint    </a:t>
            </a:r>
            <a:r>
              <a:rPr lang="it-IT" sz="2000" dirty="0" err="1">
                <a:latin typeface="Arial Rounded MT Bold" panose="020F0704030504030204" pitchFamily="34" charset="0"/>
              </a:rPr>
              <a:t>Saint</a:t>
            </a:r>
            <a:r>
              <a:rPr lang="it-IT" sz="2000" dirty="0">
                <a:latin typeface="Arial Rounded MT Bold" panose="020F0704030504030204" pitchFamily="34" charset="0"/>
              </a:rPr>
              <a:t> </a:t>
            </a:r>
            <a:r>
              <a:rPr lang="it-IT" sz="2000" dirty="0" smtClean="0">
                <a:latin typeface="Arial Rounded MT Bold" panose="020F0704030504030204" pitchFamily="34" charset="0"/>
              </a:rPr>
              <a:t>David</a:t>
            </a:r>
            <a:endParaRPr lang="it-IT" sz="2000" dirty="0">
              <a:latin typeface="Arial Rounded MT Bold" panose="020F0704030504030204" pitchFamily="34" charset="0"/>
            </a:endParaRPr>
          </a:p>
          <a:p>
            <a:r>
              <a:rPr lang="it-IT" sz="2000" dirty="0">
                <a:latin typeface="Arial Rounded MT Bold" panose="020F0704030504030204" pitchFamily="34" charset="0"/>
              </a:rPr>
              <a:t>	</a:t>
            </a:r>
          </a:p>
          <a:p>
            <a:r>
              <a:rPr lang="it-IT" sz="2000" dirty="0" err="1">
                <a:latin typeface="Arial Rounded MT Bold" panose="020F0704030504030204" pitchFamily="34" charset="0"/>
              </a:rPr>
              <a:t>Famous</a:t>
            </a:r>
            <a:r>
              <a:rPr lang="it-IT" sz="2000" dirty="0">
                <a:latin typeface="Arial Rounded MT Bold" panose="020F0704030504030204" pitchFamily="34" charset="0"/>
              </a:rPr>
              <a:t> </a:t>
            </a:r>
            <a:r>
              <a:rPr lang="it-IT" sz="2000" dirty="0" err="1">
                <a:latin typeface="Arial Rounded MT Bold" panose="020F0704030504030204" pitchFamily="34" charset="0"/>
              </a:rPr>
              <a:t>Place</a:t>
            </a:r>
            <a:r>
              <a:rPr lang="it-IT" sz="2000" dirty="0">
                <a:latin typeface="Arial Rounded MT Bold" panose="020F0704030504030204" pitchFamily="34" charset="0"/>
              </a:rPr>
              <a:t>    </a:t>
            </a:r>
            <a:r>
              <a:rPr lang="it-IT" sz="2000" dirty="0" smtClean="0">
                <a:latin typeface="Arial Rounded MT Bold" panose="020F0704030504030204" pitchFamily="34" charset="0"/>
              </a:rPr>
              <a:t>The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town</a:t>
            </a:r>
            <a:r>
              <a:rPr lang="it-IT" sz="2000" dirty="0" smtClean="0">
                <a:latin typeface="Arial Rounded MT Bold" panose="020F0704030504030204" pitchFamily="34" charset="0"/>
              </a:rPr>
              <a:t> with the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longest</a:t>
            </a:r>
            <a:r>
              <a:rPr lang="it-IT" sz="2000" dirty="0" smtClean="0">
                <a:latin typeface="Arial Rounded MT Bold" panose="020F0704030504030204" pitchFamily="34" charset="0"/>
              </a:rPr>
              <a:t>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name</a:t>
            </a:r>
            <a:r>
              <a:rPr lang="it-IT" sz="2000" dirty="0" smtClean="0">
                <a:latin typeface="Arial Rounded MT Bold" panose="020F0704030504030204" pitchFamily="34" charset="0"/>
              </a:rPr>
              <a:t> </a:t>
            </a:r>
            <a:endParaRPr lang="it-IT" sz="2000" dirty="0">
              <a:latin typeface="Arial Rounded MT Bold" panose="020F0704030504030204" pitchFamily="34" charset="0"/>
            </a:endParaRPr>
          </a:p>
          <a:p>
            <a:endParaRPr lang="it-IT" sz="2000" dirty="0">
              <a:latin typeface="Arial Rounded MT Bold" panose="020F0704030504030204" pitchFamily="34" charset="0"/>
            </a:endParaRPr>
          </a:p>
          <a:p>
            <a:r>
              <a:rPr lang="it-IT" sz="2000" dirty="0">
                <a:latin typeface="Arial Rounded MT Bold" panose="020F0704030504030204" pitchFamily="34" charset="0"/>
              </a:rPr>
              <a:t>Capital city    </a:t>
            </a:r>
            <a:r>
              <a:rPr lang="it-IT" sz="2000" dirty="0" smtClean="0">
                <a:latin typeface="Arial Rounded MT Bold" panose="020F0704030504030204" pitchFamily="34" charset="0"/>
              </a:rPr>
              <a:t>Cardiff</a:t>
            </a:r>
            <a:endParaRPr lang="it-IT" sz="2000" dirty="0">
              <a:latin typeface="Arial Rounded MT Bold" panose="020F0704030504030204" pitchFamily="34" charset="0"/>
            </a:endParaRPr>
          </a:p>
          <a:p>
            <a:endParaRPr lang="it-IT" sz="2000" dirty="0">
              <a:latin typeface="Arial Rounded MT Bold" panose="020F0704030504030204" pitchFamily="34" charset="0"/>
            </a:endParaRPr>
          </a:p>
          <a:p>
            <a:r>
              <a:rPr lang="it-IT" sz="2000" dirty="0" err="1">
                <a:latin typeface="Arial Rounded MT Bold" panose="020F0704030504030204" pitchFamily="34" charset="0"/>
              </a:rPr>
              <a:t>Typical</a:t>
            </a:r>
            <a:r>
              <a:rPr lang="it-IT" sz="2000" dirty="0">
                <a:latin typeface="Arial Rounded MT Bold" panose="020F0704030504030204" pitchFamily="34" charset="0"/>
              </a:rPr>
              <a:t> </a:t>
            </a:r>
            <a:r>
              <a:rPr lang="it-IT" sz="2000" dirty="0" err="1">
                <a:latin typeface="Arial Rounded MT Bold" panose="020F0704030504030204" pitchFamily="34" charset="0"/>
              </a:rPr>
              <a:t>food</a:t>
            </a:r>
            <a:r>
              <a:rPr lang="it-IT" sz="2000" dirty="0">
                <a:latin typeface="Arial Rounded MT Bold" panose="020F0704030504030204" pitchFamily="34" charset="0"/>
              </a:rPr>
              <a:t>    </a:t>
            </a:r>
            <a:r>
              <a:rPr lang="it-IT" sz="2000" dirty="0" smtClean="0">
                <a:latin typeface="Arial Rounded MT Bold" panose="020F0704030504030204" pitchFamily="34" charset="0"/>
              </a:rPr>
              <a:t>Lamb,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Leek</a:t>
            </a:r>
            <a:endParaRPr lang="it-IT" sz="2000" dirty="0">
              <a:latin typeface="Arial Rounded MT Bold" panose="020F0704030504030204" pitchFamily="34" charset="0"/>
            </a:endParaRPr>
          </a:p>
          <a:p>
            <a:endParaRPr lang="it-IT" sz="2000" dirty="0">
              <a:latin typeface="Arial Rounded MT Bold" panose="020F0704030504030204" pitchFamily="34" charset="0"/>
            </a:endParaRPr>
          </a:p>
          <a:p>
            <a:r>
              <a:rPr lang="it-IT" sz="2000" dirty="0" smtClean="0">
                <a:latin typeface="Arial Rounded MT Bold" panose="020F0704030504030204" pitchFamily="34" charset="0"/>
              </a:rPr>
              <a:t>Legend   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Linked</a:t>
            </a:r>
            <a:r>
              <a:rPr lang="it-IT" sz="2000" dirty="0" smtClean="0">
                <a:latin typeface="Arial Rounded MT Bold" panose="020F0704030504030204" pitchFamily="34" charset="0"/>
              </a:rPr>
              <a:t> to King Arthur – Merlin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is</a:t>
            </a:r>
            <a:r>
              <a:rPr lang="it-IT" sz="2000" dirty="0" smtClean="0">
                <a:latin typeface="Arial Rounded MT Bold" panose="020F0704030504030204" pitchFamily="34" charset="0"/>
              </a:rPr>
              <a:t>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believed</a:t>
            </a:r>
            <a:r>
              <a:rPr lang="it-IT" sz="2000" dirty="0" smtClean="0">
                <a:latin typeface="Arial Rounded MT Bold" panose="020F0704030504030204" pitchFamily="34" charset="0"/>
              </a:rPr>
              <a:t> to be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born</a:t>
            </a:r>
            <a:r>
              <a:rPr lang="it-IT" sz="2000" dirty="0" smtClean="0">
                <a:latin typeface="Arial Rounded MT Bold" panose="020F0704030504030204" pitchFamily="34" charset="0"/>
              </a:rPr>
              <a:t> in Carmarthen</a:t>
            </a:r>
            <a:endParaRPr lang="it-IT" sz="2000" dirty="0">
              <a:latin typeface="Arial Rounded MT Bold" panose="020F07040305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82492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76178"/>
          </a:xfrm>
        </p:spPr>
        <p:txBody>
          <a:bodyPr/>
          <a:lstStyle/>
          <a:p>
            <a:r>
              <a:rPr lang="it-IT" dirty="0" smtClean="0">
                <a:latin typeface="Arial Rounded MT Bold" panose="020F0704030504030204" pitchFamily="34" charset="0"/>
              </a:rPr>
              <a:t>The </a:t>
            </a:r>
            <a:r>
              <a:rPr lang="it-IT" dirty="0" err="1" smtClean="0">
                <a:latin typeface="Arial Rounded MT Bold" panose="020F0704030504030204" pitchFamily="34" charset="0"/>
              </a:rPr>
              <a:t>History</a:t>
            </a:r>
            <a:r>
              <a:rPr lang="it-IT" dirty="0" smtClean="0">
                <a:latin typeface="Arial Rounded MT Bold" panose="020F0704030504030204" pitchFamily="34" charset="0"/>
              </a:rPr>
              <a:t> of the Welsh love </a:t>
            </a:r>
            <a:r>
              <a:rPr lang="it-IT" dirty="0" err="1" smtClean="0">
                <a:latin typeface="Arial Rounded MT Bold" panose="020F0704030504030204" pitchFamily="34" charset="0"/>
              </a:rPr>
              <a:t>spoon</a:t>
            </a:r>
            <a:endParaRPr lang="it-IT" dirty="0">
              <a:latin typeface="Arial Rounded MT Bold" panose="020F0704030504030204" pitchFamily="34" charset="0"/>
            </a:endParaRP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9262" y="1350497"/>
            <a:ext cx="2574388" cy="4009293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005775"/>
          </a:xfrm>
        </p:spPr>
        <p:txBody>
          <a:bodyPr>
            <a:normAutofit/>
          </a:bodyPr>
          <a:lstStyle/>
          <a:p>
            <a:r>
              <a:rPr lang="it-IT" sz="2400" dirty="0" err="1" smtClean="0">
                <a:latin typeface="Arial Rounded MT Bold" panose="020F0704030504030204" pitchFamily="34" charset="0"/>
              </a:rPr>
              <a:t>According</a:t>
            </a:r>
            <a:r>
              <a:rPr lang="it-IT" sz="2400" dirty="0" smtClean="0">
                <a:latin typeface="Arial Rounded MT Bold" panose="020F0704030504030204" pitchFamily="34" charset="0"/>
              </a:rPr>
              <a:t> to Welsh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foklore</a:t>
            </a:r>
            <a:r>
              <a:rPr lang="it-IT" sz="2400" dirty="0" smtClean="0">
                <a:latin typeface="Arial Rounded MT Bold" panose="020F0704030504030204" pitchFamily="34" charset="0"/>
              </a:rPr>
              <a:t>,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these</a:t>
            </a:r>
            <a:r>
              <a:rPr lang="it-IT" sz="2400" dirty="0" smtClean="0">
                <a:latin typeface="Arial Rounded MT Bold" panose="020F0704030504030204" pitchFamily="34" charset="0"/>
              </a:rPr>
              <a:t>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ornately</a:t>
            </a:r>
            <a:r>
              <a:rPr lang="it-IT" sz="2400" dirty="0" smtClean="0">
                <a:latin typeface="Arial Rounded MT Bold" panose="020F0704030504030204" pitchFamily="34" charset="0"/>
              </a:rPr>
              <a:t>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carved</a:t>
            </a:r>
            <a:r>
              <a:rPr lang="it-IT" sz="2400" dirty="0" smtClean="0">
                <a:latin typeface="Arial Rounded MT Bold" panose="020F0704030504030204" pitchFamily="34" charset="0"/>
              </a:rPr>
              <a:t>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spoons</a:t>
            </a:r>
            <a:r>
              <a:rPr lang="it-IT" sz="2400" dirty="0" smtClean="0">
                <a:latin typeface="Arial Rounded MT Bold" panose="020F0704030504030204" pitchFamily="34" charset="0"/>
              </a:rPr>
              <a:t> are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traditionally</a:t>
            </a:r>
            <a:r>
              <a:rPr lang="it-IT" sz="2400" dirty="0" smtClean="0">
                <a:latin typeface="Arial Rounded MT Bold" panose="020F0704030504030204" pitchFamily="34" charset="0"/>
              </a:rPr>
              <a:t> made from a single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piece</a:t>
            </a:r>
            <a:r>
              <a:rPr lang="it-IT" sz="2400" dirty="0" smtClean="0">
                <a:latin typeface="Arial Rounded MT Bold" panose="020F0704030504030204" pitchFamily="34" charset="0"/>
              </a:rPr>
              <a:t> of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wood</a:t>
            </a:r>
            <a:r>
              <a:rPr lang="it-IT" sz="2400" dirty="0" smtClean="0">
                <a:latin typeface="Arial Rounded MT Bold" panose="020F0704030504030204" pitchFamily="34" charset="0"/>
              </a:rPr>
              <a:t> by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young</a:t>
            </a:r>
            <a:r>
              <a:rPr lang="it-IT" sz="2400" dirty="0" smtClean="0">
                <a:latin typeface="Arial Rounded MT Bold" panose="020F0704030504030204" pitchFamily="34" charset="0"/>
              </a:rPr>
              <a:t> men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as</a:t>
            </a:r>
            <a:r>
              <a:rPr lang="it-IT" sz="2400" dirty="0" smtClean="0">
                <a:latin typeface="Arial Rounded MT Bold" panose="020F0704030504030204" pitchFamily="34" charset="0"/>
              </a:rPr>
              <a:t> a love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token</a:t>
            </a:r>
            <a:r>
              <a:rPr lang="it-IT" sz="2400" dirty="0" smtClean="0">
                <a:latin typeface="Arial Rounded MT Bold" panose="020F0704030504030204" pitchFamily="34" charset="0"/>
              </a:rPr>
              <a:t> for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their</a:t>
            </a:r>
            <a:r>
              <a:rPr lang="it-IT" sz="2400" dirty="0" smtClean="0">
                <a:latin typeface="Arial Rounded MT Bold" panose="020F0704030504030204" pitchFamily="34" charset="0"/>
              </a:rPr>
              <a:t>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sweethearts</a:t>
            </a:r>
            <a:r>
              <a:rPr lang="it-IT" sz="2400" dirty="0" smtClean="0">
                <a:latin typeface="Arial Rounded MT Bold" panose="020F0704030504030204" pitchFamily="34" charset="0"/>
              </a:rPr>
              <a:t> to show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their</a:t>
            </a:r>
            <a:r>
              <a:rPr lang="it-IT" sz="2400" dirty="0" smtClean="0">
                <a:latin typeface="Arial Rounded MT Bold" panose="020F0704030504030204" pitchFamily="34" charset="0"/>
              </a:rPr>
              <a:t>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affection</a:t>
            </a:r>
            <a:r>
              <a:rPr lang="it-IT" sz="2400" dirty="0" smtClean="0">
                <a:latin typeface="Arial Rounded MT Bold" panose="020F0704030504030204" pitchFamily="34" charset="0"/>
              </a:rPr>
              <a:t> and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intentions</a:t>
            </a:r>
            <a:r>
              <a:rPr lang="it-IT" sz="2400" dirty="0" smtClean="0">
                <a:latin typeface="Arial Rounded MT Bold" panose="020F0704030504030204" pitchFamily="34" charset="0"/>
              </a:rPr>
              <a:t> for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their</a:t>
            </a:r>
            <a:r>
              <a:rPr lang="it-IT" sz="2400" dirty="0" smtClean="0">
                <a:latin typeface="Arial Rounded MT Bold" panose="020F0704030504030204" pitchFamily="34" charset="0"/>
              </a:rPr>
              <a:t>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loved</a:t>
            </a:r>
            <a:r>
              <a:rPr lang="it-IT" sz="2400" dirty="0" smtClean="0">
                <a:latin typeface="Arial Rounded MT Bold" panose="020F0704030504030204" pitchFamily="34" charset="0"/>
              </a:rPr>
              <a:t> </a:t>
            </a:r>
            <a:r>
              <a:rPr lang="it-IT" sz="2400" dirty="0" err="1" smtClean="0">
                <a:latin typeface="Arial Rounded MT Bold" panose="020F0704030504030204" pitchFamily="34" charset="0"/>
              </a:rPr>
              <a:t>one</a:t>
            </a:r>
            <a:r>
              <a:rPr lang="it-IT" sz="2400" dirty="0" smtClean="0">
                <a:latin typeface="Arial Rounded MT Bold" panose="020F0704030504030204" pitchFamily="34" charset="0"/>
              </a:rPr>
              <a:t>.</a:t>
            </a:r>
            <a:endParaRPr lang="it-IT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21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597877"/>
          </a:xfrm>
        </p:spPr>
        <p:txBody>
          <a:bodyPr/>
          <a:lstStyle/>
          <a:p>
            <a:pPr algn="ctr"/>
            <a:r>
              <a:rPr lang="it-IT" dirty="0" smtClean="0">
                <a:latin typeface="Arial Rounded MT Bold" panose="020F0704030504030204" pitchFamily="34" charset="0"/>
              </a:rPr>
              <a:t>ENGLAND</a:t>
            </a:r>
            <a:endParaRPr lang="it-IT" dirty="0">
              <a:latin typeface="Arial Rounded MT Bold" panose="020F0704030504030204" pitchFamily="34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1434905"/>
            <a:ext cx="3932237" cy="4811149"/>
          </a:xfrm>
        </p:spPr>
        <p:txBody>
          <a:bodyPr>
            <a:normAutofit lnSpcReduction="10000"/>
          </a:bodyPr>
          <a:lstStyle/>
          <a:p>
            <a:r>
              <a:rPr lang="it-IT" sz="2000" dirty="0" err="1">
                <a:latin typeface="Arial Rounded MT Bold" panose="020F0704030504030204" pitchFamily="34" charset="0"/>
              </a:rPr>
              <a:t>Symbol</a:t>
            </a:r>
            <a:r>
              <a:rPr lang="it-IT" sz="2000" dirty="0">
                <a:latin typeface="Arial Rounded MT Bold" panose="020F0704030504030204" pitchFamily="34" charset="0"/>
              </a:rPr>
              <a:t>    </a:t>
            </a:r>
            <a:r>
              <a:rPr lang="it-IT" sz="2000" dirty="0" smtClean="0">
                <a:latin typeface="Arial Rounded MT Bold" panose="020F0704030504030204" pitchFamily="34" charset="0"/>
              </a:rPr>
              <a:t>Rose</a:t>
            </a:r>
            <a:endParaRPr lang="it-IT" sz="2000" dirty="0">
              <a:latin typeface="Arial Rounded MT Bold" panose="020F0704030504030204" pitchFamily="34" charset="0"/>
            </a:endParaRPr>
          </a:p>
          <a:p>
            <a:endParaRPr lang="it-IT" sz="2000" dirty="0">
              <a:latin typeface="Arial Rounded MT Bold" panose="020F0704030504030204" pitchFamily="34" charset="0"/>
            </a:endParaRPr>
          </a:p>
          <a:p>
            <a:r>
              <a:rPr lang="it-IT" sz="2000" dirty="0">
                <a:latin typeface="Arial Rounded MT Bold" panose="020F0704030504030204" pitchFamily="34" charset="0"/>
              </a:rPr>
              <a:t>Patron Saint    </a:t>
            </a:r>
            <a:r>
              <a:rPr lang="it-IT" sz="2000" dirty="0" err="1">
                <a:latin typeface="Arial Rounded MT Bold" panose="020F0704030504030204" pitchFamily="34" charset="0"/>
              </a:rPr>
              <a:t>Saint</a:t>
            </a:r>
            <a:r>
              <a:rPr lang="it-IT" sz="2000" dirty="0">
                <a:latin typeface="Arial Rounded MT Bold" panose="020F0704030504030204" pitchFamily="34" charset="0"/>
              </a:rPr>
              <a:t> </a:t>
            </a:r>
            <a:r>
              <a:rPr lang="it-IT" sz="2000" dirty="0" smtClean="0">
                <a:latin typeface="Arial Rounded MT Bold" panose="020F0704030504030204" pitchFamily="34" charset="0"/>
              </a:rPr>
              <a:t>George</a:t>
            </a:r>
            <a:endParaRPr lang="it-IT" sz="2000" dirty="0">
              <a:latin typeface="Arial Rounded MT Bold" panose="020F0704030504030204" pitchFamily="34" charset="0"/>
            </a:endParaRPr>
          </a:p>
          <a:p>
            <a:endParaRPr lang="it-IT" sz="2000" dirty="0" smtClean="0">
              <a:latin typeface="Arial Rounded MT Bold" panose="020F0704030504030204" pitchFamily="34" charset="0"/>
            </a:endParaRPr>
          </a:p>
          <a:p>
            <a:r>
              <a:rPr lang="it-IT" sz="2000" dirty="0" smtClean="0">
                <a:latin typeface="Arial Rounded MT Bold" panose="020F0704030504030204" pitchFamily="34" charset="0"/>
              </a:rPr>
              <a:t>Capital </a:t>
            </a:r>
            <a:r>
              <a:rPr lang="it-IT" sz="2000" dirty="0">
                <a:latin typeface="Arial Rounded MT Bold" panose="020F0704030504030204" pitchFamily="34" charset="0"/>
              </a:rPr>
              <a:t>city   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London</a:t>
            </a:r>
            <a:endParaRPr lang="it-IT" sz="2000" dirty="0" smtClean="0">
              <a:latin typeface="Arial Rounded MT Bold" panose="020F0704030504030204" pitchFamily="34" charset="0"/>
            </a:endParaRPr>
          </a:p>
          <a:p>
            <a:endParaRPr lang="it-IT" sz="2000" dirty="0">
              <a:latin typeface="Arial Rounded MT Bold" panose="020F0704030504030204" pitchFamily="34" charset="0"/>
            </a:endParaRPr>
          </a:p>
          <a:p>
            <a:r>
              <a:rPr lang="it-IT" sz="2000" dirty="0" err="1" smtClean="0">
                <a:latin typeface="Arial Rounded MT Bold" panose="020F0704030504030204" pitchFamily="34" charset="0"/>
              </a:rPr>
              <a:t>Famous</a:t>
            </a:r>
            <a:r>
              <a:rPr lang="it-IT" sz="2000" dirty="0" smtClean="0">
                <a:latin typeface="Arial Rounded MT Bold" panose="020F0704030504030204" pitchFamily="34" charset="0"/>
              </a:rPr>
              <a:t>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place</a:t>
            </a:r>
            <a:r>
              <a:rPr lang="it-IT" sz="2000" dirty="0" smtClean="0">
                <a:latin typeface="Arial Rounded MT Bold" panose="020F0704030504030204" pitchFamily="34" charset="0"/>
              </a:rPr>
              <a:t>   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Stonhenge</a:t>
            </a:r>
            <a:endParaRPr lang="it-IT" sz="2000" dirty="0">
              <a:latin typeface="Arial Rounded MT Bold" panose="020F0704030504030204" pitchFamily="34" charset="0"/>
            </a:endParaRPr>
          </a:p>
          <a:p>
            <a:endParaRPr lang="it-IT" sz="2000" dirty="0">
              <a:latin typeface="Arial Rounded MT Bold" panose="020F0704030504030204" pitchFamily="34" charset="0"/>
            </a:endParaRPr>
          </a:p>
          <a:p>
            <a:r>
              <a:rPr lang="it-IT" sz="2000" dirty="0" err="1">
                <a:latin typeface="Arial Rounded MT Bold" panose="020F0704030504030204" pitchFamily="34" charset="0"/>
              </a:rPr>
              <a:t>Typical</a:t>
            </a:r>
            <a:r>
              <a:rPr lang="it-IT" sz="2000" dirty="0">
                <a:latin typeface="Arial Rounded MT Bold" panose="020F0704030504030204" pitchFamily="34" charset="0"/>
              </a:rPr>
              <a:t> </a:t>
            </a:r>
            <a:r>
              <a:rPr lang="it-IT" sz="2000" dirty="0" err="1">
                <a:latin typeface="Arial Rounded MT Bold" panose="020F0704030504030204" pitchFamily="34" charset="0"/>
              </a:rPr>
              <a:t>food</a:t>
            </a:r>
            <a:r>
              <a:rPr lang="it-IT" sz="2000" dirty="0">
                <a:latin typeface="Arial Rounded MT Bold" panose="020F0704030504030204" pitchFamily="34" charset="0"/>
              </a:rPr>
              <a:t>   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Fish</a:t>
            </a:r>
            <a:r>
              <a:rPr lang="it-IT" sz="2000" dirty="0" smtClean="0">
                <a:latin typeface="Arial Rounded MT Bold" panose="020F0704030504030204" pitchFamily="34" charset="0"/>
              </a:rPr>
              <a:t> and Chips, Pie</a:t>
            </a:r>
            <a:endParaRPr lang="it-IT" sz="2000" dirty="0">
              <a:latin typeface="Arial Rounded MT Bold" panose="020F0704030504030204" pitchFamily="34" charset="0"/>
            </a:endParaRPr>
          </a:p>
          <a:p>
            <a:endParaRPr lang="it-IT" sz="2000" dirty="0">
              <a:latin typeface="Arial Rounded MT Bold" panose="020F0704030504030204" pitchFamily="34" charset="0"/>
            </a:endParaRPr>
          </a:p>
          <a:p>
            <a:r>
              <a:rPr lang="it-IT" sz="2000" dirty="0">
                <a:latin typeface="Arial Rounded MT Bold" panose="020F0704030504030204" pitchFamily="34" charset="0"/>
              </a:rPr>
              <a:t>Legend    </a:t>
            </a:r>
            <a:r>
              <a:rPr lang="it-IT" sz="2000" dirty="0" smtClean="0">
                <a:latin typeface="Arial Rounded MT Bold" panose="020F0704030504030204" pitchFamily="34" charset="0"/>
              </a:rPr>
              <a:t>King Arthur and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his</a:t>
            </a:r>
            <a:r>
              <a:rPr lang="it-IT" sz="2000" dirty="0" smtClean="0">
                <a:latin typeface="Arial Rounded MT Bold" panose="020F0704030504030204" pitchFamily="34" charset="0"/>
              </a:rPr>
              <a:t> </a:t>
            </a:r>
            <a:r>
              <a:rPr lang="it-IT" sz="2000" dirty="0" err="1">
                <a:latin typeface="Arial Rounded MT Bold" panose="020F0704030504030204" pitchFamily="34" charset="0"/>
              </a:rPr>
              <a:t>K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nights</a:t>
            </a:r>
            <a:r>
              <a:rPr lang="it-IT" sz="2000" dirty="0" smtClean="0">
                <a:latin typeface="Arial Rounded MT Bold" panose="020F0704030504030204" pitchFamily="34" charset="0"/>
              </a:rPr>
              <a:t> of the Round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Table</a:t>
            </a:r>
            <a:endParaRPr lang="it-IT" sz="2000" dirty="0">
              <a:latin typeface="Arial Rounded MT Bold" panose="020F0704030504030204" pitchFamily="34" charset="0"/>
            </a:endParaRPr>
          </a:p>
          <a:p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3203" y="14068"/>
            <a:ext cx="5998797" cy="6858000"/>
          </a:xfrm>
          <a:prstGeom prst="rect">
            <a:avLst/>
          </a:prstGeom>
        </p:spPr>
      </p:pic>
      <p:sp>
        <p:nvSpPr>
          <p:cNvPr id="11" name="Segnaposto contenuto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3278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689952"/>
          </a:xfrm>
        </p:spPr>
        <p:txBody>
          <a:bodyPr>
            <a:normAutofit/>
          </a:bodyPr>
          <a:lstStyle/>
          <a:p>
            <a:pPr algn="ctr"/>
            <a:r>
              <a:rPr lang="it-IT" sz="3600" dirty="0" err="1" smtClean="0">
                <a:latin typeface="Arial Rounded MT Bold" panose="020F0704030504030204" pitchFamily="34" charset="0"/>
              </a:rPr>
              <a:t>Posters</a:t>
            </a:r>
            <a:endParaRPr lang="it-IT" sz="3600" dirty="0">
              <a:latin typeface="Arial Rounded MT Bold" panose="020F070403050403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0946" y="1252025"/>
            <a:ext cx="8750105" cy="545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17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70920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121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" y="675"/>
            <a:ext cx="12189600" cy="685665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68215"/>
          </a:xfrm>
        </p:spPr>
        <p:txBody>
          <a:bodyPr>
            <a:normAutofit/>
          </a:bodyPr>
          <a:lstStyle/>
          <a:p>
            <a:pPr algn="ctr"/>
            <a:r>
              <a:rPr lang="it-IT" sz="2000" dirty="0" smtClean="0">
                <a:latin typeface="Arial Rounded MT Bold" panose="020F0704030504030204" pitchFamily="34" charset="0"/>
              </a:rPr>
              <a:t>Classe IV Unica San Piero</a:t>
            </a:r>
            <a:br>
              <a:rPr lang="it-IT" sz="2000" dirty="0" smtClean="0">
                <a:latin typeface="Arial Rounded MT Bold" panose="020F0704030504030204" pitchFamily="34" charset="0"/>
              </a:rPr>
            </a:br>
            <a:r>
              <a:rPr lang="it-IT" sz="2000" dirty="0" smtClean="0">
                <a:latin typeface="Arial Rounded MT Bold" panose="020F0704030504030204" pitchFamily="34" charset="0"/>
              </a:rPr>
              <a:t>School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Year</a:t>
            </a:r>
            <a:r>
              <a:rPr lang="it-IT" sz="2000" dirty="0" smtClean="0">
                <a:latin typeface="Arial Rounded MT Bold" panose="020F0704030504030204" pitchFamily="34" charset="0"/>
              </a:rPr>
              <a:t> 2018/2019</a:t>
            </a:r>
            <a:endParaRPr lang="it-IT" sz="2000" dirty="0">
              <a:latin typeface="Arial Rounded MT Bold" panose="020F0704030504030204" pitchFamily="34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52472" y="1252026"/>
            <a:ext cx="2106869" cy="485335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it-IT" b="1" dirty="0" err="1" smtClean="0"/>
              <a:t>Alterini</a:t>
            </a:r>
            <a:r>
              <a:rPr lang="it-IT" b="1" dirty="0" smtClean="0"/>
              <a:t> Matteo</a:t>
            </a:r>
          </a:p>
          <a:p>
            <a:pPr algn="ctr"/>
            <a:r>
              <a:rPr lang="it-IT" b="1" dirty="0" smtClean="0"/>
              <a:t>Bartolini Thomas</a:t>
            </a:r>
          </a:p>
          <a:p>
            <a:pPr algn="ctr"/>
            <a:r>
              <a:rPr lang="it-IT" b="1" dirty="0" smtClean="0"/>
              <a:t>Biagioni Filippo</a:t>
            </a:r>
          </a:p>
          <a:p>
            <a:pPr algn="ctr"/>
            <a:r>
              <a:rPr lang="it-IT" b="1" dirty="0" smtClean="0"/>
              <a:t>Cavalieri Lorenzo Enrico</a:t>
            </a:r>
          </a:p>
          <a:p>
            <a:pPr algn="ctr"/>
            <a:r>
              <a:rPr lang="it-IT" b="1" dirty="0" smtClean="0"/>
              <a:t>Cenni Gabriele</a:t>
            </a:r>
          </a:p>
          <a:p>
            <a:pPr algn="ctr"/>
            <a:r>
              <a:rPr lang="it-IT" b="1" dirty="0" smtClean="0"/>
              <a:t>Chini Andrej</a:t>
            </a:r>
          </a:p>
          <a:p>
            <a:pPr algn="ctr"/>
            <a:r>
              <a:rPr lang="it-IT" b="1" dirty="0" smtClean="0"/>
              <a:t>Cipriani Valentino</a:t>
            </a:r>
          </a:p>
          <a:p>
            <a:pPr algn="ctr"/>
            <a:r>
              <a:rPr lang="it-IT" b="1" dirty="0" smtClean="0"/>
              <a:t>Falchi </a:t>
            </a:r>
            <a:r>
              <a:rPr lang="it-IT" b="1" dirty="0" err="1" smtClean="0"/>
              <a:t>Luisiana</a:t>
            </a:r>
            <a:endParaRPr lang="it-IT" b="1" dirty="0" smtClean="0"/>
          </a:p>
          <a:p>
            <a:pPr algn="ctr"/>
            <a:r>
              <a:rPr lang="it-IT" b="1" dirty="0" smtClean="0"/>
              <a:t>Franchini Sofia</a:t>
            </a:r>
          </a:p>
          <a:p>
            <a:pPr algn="ctr"/>
            <a:r>
              <a:rPr lang="it-IT" b="1" dirty="0" err="1" smtClean="0"/>
              <a:t>Gabiccni</a:t>
            </a:r>
            <a:r>
              <a:rPr lang="it-IT" b="1" dirty="0" smtClean="0"/>
              <a:t> Francesco</a:t>
            </a:r>
          </a:p>
          <a:p>
            <a:pPr algn="ctr"/>
            <a:r>
              <a:rPr lang="it-IT" b="1" dirty="0" err="1" smtClean="0"/>
              <a:t>Giabbani</a:t>
            </a:r>
            <a:r>
              <a:rPr lang="it-IT" b="1" dirty="0" smtClean="0"/>
              <a:t> Emma</a:t>
            </a:r>
          </a:p>
          <a:p>
            <a:pPr algn="ctr"/>
            <a:r>
              <a:rPr lang="it-IT" b="1" dirty="0" smtClean="0"/>
              <a:t>Giannini Federico</a:t>
            </a:r>
          </a:p>
          <a:p>
            <a:pPr algn="ctr"/>
            <a:r>
              <a:rPr lang="it-IT" b="1" dirty="0" smtClean="0"/>
              <a:t>Guerra Lisa</a:t>
            </a:r>
          </a:p>
          <a:p>
            <a:pPr algn="ctr"/>
            <a:r>
              <a:rPr lang="it-IT" b="1" dirty="0" err="1" smtClean="0"/>
              <a:t>Mancioppi</a:t>
            </a:r>
            <a:r>
              <a:rPr lang="it-IT" b="1" dirty="0" smtClean="0"/>
              <a:t> Irene</a:t>
            </a:r>
          </a:p>
          <a:p>
            <a:pPr algn="ctr"/>
            <a:r>
              <a:rPr lang="it-IT" b="1" dirty="0" err="1" smtClean="0"/>
              <a:t>Neacsu</a:t>
            </a:r>
            <a:r>
              <a:rPr lang="it-IT" b="1" dirty="0" smtClean="0"/>
              <a:t> Alexia</a:t>
            </a:r>
          </a:p>
          <a:p>
            <a:pPr algn="ctr"/>
            <a:r>
              <a:rPr lang="it-IT" b="1" dirty="0" err="1" smtClean="0"/>
              <a:t>Vadalà</a:t>
            </a:r>
            <a:r>
              <a:rPr lang="it-IT" b="1" dirty="0" smtClean="0"/>
              <a:t> </a:t>
            </a:r>
            <a:r>
              <a:rPr lang="it-IT" b="1" dirty="0" err="1" smtClean="0"/>
              <a:t>Maniel</a:t>
            </a:r>
            <a:endParaRPr lang="it-IT" b="1" dirty="0" smtClean="0"/>
          </a:p>
          <a:p>
            <a:pPr algn="ctr"/>
            <a:r>
              <a:rPr lang="it-IT" b="1" dirty="0" err="1" smtClean="0"/>
              <a:t>Teacher</a:t>
            </a:r>
            <a:r>
              <a:rPr lang="it-IT" b="1" dirty="0" smtClean="0"/>
              <a:t>  Laura </a:t>
            </a:r>
            <a:r>
              <a:rPr lang="it-IT" b="1" dirty="0" err="1" smtClean="0"/>
              <a:t>Leprai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105975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23544" y="5169598"/>
            <a:ext cx="10515600" cy="1325563"/>
          </a:xfrm>
        </p:spPr>
        <p:txBody>
          <a:bodyPr>
            <a:noAutofit/>
          </a:bodyPr>
          <a:lstStyle/>
          <a:p>
            <a:r>
              <a:rPr lang="it-IT" sz="3200" dirty="0" err="1" smtClean="0">
                <a:latin typeface="Arial Rounded MT Bold" panose="020F0704030504030204" pitchFamily="34" charset="0"/>
              </a:rPr>
              <a:t>Geography</a:t>
            </a:r>
            <a:r>
              <a:rPr lang="it-IT" sz="3200" dirty="0" smtClean="0">
                <a:latin typeface="Arial Rounded MT Bold" panose="020F0704030504030204" pitchFamily="34" charset="0"/>
              </a:rPr>
              <a:t/>
            </a:r>
            <a:br>
              <a:rPr lang="it-IT" sz="3200" dirty="0" smtClean="0">
                <a:latin typeface="Arial Rounded MT Bold" panose="020F0704030504030204" pitchFamily="34" charset="0"/>
              </a:rPr>
            </a:br>
            <a:r>
              <a:rPr lang="it-IT" sz="3200" dirty="0">
                <a:latin typeface="Arial Rounded MT Bold" panose="020F0704030504030204" pitchFamily="34" charset="0"/>
              </a:rPr>
              <a:t/>
            </a:r>
            <a:br>
              <a:rPr lang="it-IT" sz="3200" dirty="0">
                <a:latin typeface="Arial Rounded MT Bold" panose="020F0704030504030204" pitchFamily="34" charset="0"/>
              </a:rPr>
            </a:br>
            <a:r>
              <a:rPr lang="it-IT" sz="3200" dirty="0" smtClean="0">
                <a:latin typeface="Arial Rounded MT Bold" panose="020F0704030504030204" pitchFamily="34" charset="0"/>
              </a:rPr>
              <a:t>								             English</a:t>
            </a:r>
            <a:endParaRPr lang="it-IT" sz="3200" dirty="0">
              <a:latin typeface="Arial Rounded MT Bold" panose="020F07040305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33272" y="240665"/>
            <a:ext cx="10515600" cy="11614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7200" dirty="0" smtClean="0">
                <a:latin typeface="Arial Rounded MT Bold" panose="020F0704030504030204" pitchFamily="34" charset="0"/>
              </a:rPr>
              <a:t>The </a:t>
            </a:r>
            <a:r>
              <a:rPr lang="it-IT" sz="7200" dirty="0" err="1" smtClean="0">
                <a:latin typeface="Arial Rounded MT Bold" panose="020F0704030504030204" pitchFamily="34" charset="0"/>
              </a:rPr>
              <a:t>United</a:t>
            </a:r>
            <a:r>
              <a:rPr lang="it-IT" sz="7200" dirty="0" smtClean="0">
                <a:latin typeface="Arial Rounded MT Bold" panose="020F0704030504030204" pitchFamily="34" charset="0"/>
              </a:rPr>
              <a:t> Kingdom</a:t>
            </a:r>
          </a:p>
        </p:txBody>
      </p:sp>
    </p:spTree>
    <p:extLst>
      <p:ext uri="{BB962C8B-B14F-4D97-AF65-F5344CB8AC3E}">
        <p14:creationId xmlns:p14="http://schemas.microsoft.com/office/powerpoint/2010/main" xmlns="" val="6926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07723808"/>
              </p:ext>
            </p:extLst>
          </p:nvPr>
        </p:nvGraphicFramePr>
        <p:xfrm>
          <a:off x="-2" y="0"/>
          <a:ext cx="12192004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001">
                  <a:extLst>
                    <a:ext uri="{9D8B030D-6E8A-4147-A177-3AD203B41FA5}">
                      <a16:colId xmlns:a16="http://schemas.microsoft.com/office/drawing/2014/main" xmlns="" val="1012613042"/>
                    </a:ext>
                  </a:extLst>
                </a:gridCol>
                <a:gridCol w="3048001">
                  <a:extLst>
                    <a:ext uri="{9D8B030D-6E8A-4147-A177-3AD203B41FA5}">
                      <a16:colId xmlns:a16="http://schemas.microsoft.com/office/drawing/2014/main" xmlns="" val="4067843681"/>
                    </a:ext>
                  </a:extLst>
                </a:gridCol>
                <a:gridCol w="3048001">
                  <a:extLst>
                    <a:ext uri="{9D8B030D-6E8A-4147-A177-3AD203B41FA5}">
                      <a16:colId xmlns:a16="http://schemas.microsoft.com/office/drawing/2014/main" xmlns="" val="1641490585"/>
                    </a:ext>
                  </a:extLst>
                </a:gridCol>
                <a:gridCol w="3048001">
                  <a:extLst>
                    <a:ext uri="{9D8B030D-6E8A-4147-A177-3AD203B41FA5}">
                      <a16:colId xmlns:a16="http://schemas.microsoft.com/office/drawing/2014/main" xmlns="" val="2131757866"/>
                    </a:ext>
                  </a:extLst>
                </a:gridCol>
              </a:tblGrid>
              <a:tr h="36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CONTENT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57" marR="6625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COGNITION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57" marR="6625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CULTURE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57" marR="6625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COMMUNICATION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57" marR="6625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5776247"/>
                  </a:ext>
                </a:extLst>
              </a:tr>
              <a:tr h="6494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Knowing the UK customs and traditions.  Stating that the UK is a sovereign state which consists of four individual countries: England, Scotland, Wales and Northern Ireland.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Each of these four states will be studied following a common grid which consists in: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Description and drawing the flag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The peculiar symbol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The Patron Saint (and his history)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The most famous place 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The capital city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The most typical food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A legend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We will start with an overall vision of the Country and then we will take and study each Region one by one. At the end of each country, pupils will produce a pop up consisting on a map with the above mentioned information. 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Language aims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Description (of a flag, symbol, food…)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Use of the simple present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Use of adjectives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Vocabulary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Food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Colour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>
                          <a:solidFill>
                            <a:schemeClr val="tx1"/>
                          </a:solidFill>
                          <a:effectLst/>
                        </a:rPr>
                        <a:t>Places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57" marR="662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Recall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subject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specific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vocabulary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simple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grammatical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structures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Remember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information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about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the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geography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of the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British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Isles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Read a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map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Locate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countries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on a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map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Narrate the stories of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each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countries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Describe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typical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food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symbols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Read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understand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information in a text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Use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organize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information 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Present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contents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Cooperate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Define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roles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in a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group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There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be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used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lots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of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strategies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order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to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fix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new information: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Role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playing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simulation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(e.g.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pretending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to be a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giant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to talk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about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the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legend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of the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Giant’s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Causeway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).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Knowing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new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words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thanks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to the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wordlists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drills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repeated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sentences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).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Using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maps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finding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them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on the web,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pupils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navigate with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google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maps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order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to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search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find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places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speak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about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Studying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legends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improving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the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language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by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reading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texts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57" marR="662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By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using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maps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simple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maps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web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maps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pupils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be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able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to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orient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themselves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find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places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They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can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ideally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start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travelling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from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their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own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country to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different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parts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of the UK.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Knowing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different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customs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traditions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make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them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more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aware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of the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differences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they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can face with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during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travels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future life.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57" marR="662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They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work in cooperative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learning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groups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they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make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individual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progress in tandem with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others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they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speak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about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the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concepts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circle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time.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According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to CLIL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concepts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study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this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topic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linked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to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Geography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) by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using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mainly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iconic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language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connected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with new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words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which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improve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the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lexicon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 of the </a:t>
                      </a:r>
                      <a:r>
                        <a:rPr lang="it-IT" sz="1000" dirty="0" err="1">
                          <a:solidFill>
                            <a:schemeClr val="tx1"/>
                          </a:solidFill>
                          <a:effectLst/>
                        </a:rPr>
                        <a:t>students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57" marR="662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1599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8772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5978768"/>
            <a:ext cx="10668000" cy="879231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4800" dirty="0" smtClean="0">
                <a:latin typeface="Arial Rounded MT Bold" panose="020F0704030504030204" pitchFamily="34" charset="0"/>
              </a:rPr>
              <a:t/>
            </a:r>
            <a:br>
              <a:rPr lang="it-IT" sz="4800" dirty="0" smtClean="0">
                <a:latin typeface="Arial Rounded MT Bold" panose="020F0704030504030204" pitchFamily="34" charset="0"/>
              </a:rPr>
            </a:br>
            <a:r>
              <a:rPr lang="it-IT" sz="4800" dirty="0">
                <a:latin typeface="Arial Rounded MT Bold" panose="020F0704030504030204" pitchFamily="34" charset="0"/>
              </a:rPr>
              <a:t/>
            </a:r>
            <a:br>
              <a:rPr lang="it-IT" sz="4800" dirty="0">
                <a:latin typeface="Arial Rounded MT Bold" panose="020F0704030504030204" pitchFamily="34" charset="0"/>
              </a:rPr>
            </a:br>
            <a:r>
              <a:rPr lang="it-IT" sz="2000" dirty="0" smtClean="0">
                <a:latin typeface="Arial Rounded MT Bold" panose="020F0704030504030204" pitchFamily="34" charset="0"/>
              </a:rPr>
              <a:t>UK </a:t>
            </a:r>
            <a:r>
              <a:rPr lang="it-IT" sz="2000" dirty="0">
                <a:latin typeface="Arial Rounded MT Bold" panose="020F0704030504030204" pitchFamily="34" charset="0"/>
              </a:rPr>
              <a:t>and FLAGS: </a:t>
            </a:r>
            <a:r>
              <a:rPr lang="it-IT" sz="2000" dirty="0" err="1">
                <a:latin typeface="Arial Rounded MT Bold" panose="020F0704030504030204" pitchFamily="34" charset="0"/>
              </a:rPr>
              <a:t>those</a:t>
            </a:r>
            <a:r>
              <a:rPr lang="it-IT" sz="2000" dirty="0">
                <a:latin typeface="Arial Rounded MT Bold" panose="020F0704030504030204" pitchFamily="34" charset="0"/>
              </a:rPr>
              <a:t> </a:t>
            </a:r>
            <a:r>
              <a:rPr lang="it-IT" sz="2000" dirty="0" err="1">
                <a:latin typeface="Arial Rounded MT Bold" panose="020F0704030504030204" pitchFamily="34" charset="0"/>
              </a:rPr>
              <a:t>four</a:t>
            </a:r>
            <a:r>
              <a:rPr lang="it-IT" sz="2000" dirty="0">
                <a:latin typeface="Arial Rounded MT Bold" panose="020F0704030504030204" pitchFamily="34" charset="0"/>
              </a:rPr>
              <a:t> </a:t>
            </a:r>
            <a:r>
              <a:rPr lang="it-IT" sz="2000" dirty="0" err="1">
                <a:latin typeface="Arial Rounded MT Bold" panose="020F0704030504030204" pitchFamily="34" charset="0"/>
              </a:rPr>
              <a:t>flags</a:t>
            </a:r>
            <a:r>
              <a:rPr lang="it-IT" sz="2000" dirty="0">
                <a:latin typeface="Arial Rounded MT Bold" panose="020F0704030504030204" pitchFamily="34" charset="0"/>
              </a:rPr>
              <a:t>,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together</a:t>
            </a:r>
            <a:r>
              <a:rPr lang="it-IT" sz="2000" dirty="0" smtClean="0">
                <a:latin typeface="Arial Rounded MT Bold" panose="020F0704030504030204" pitchFamily="34" charset="0"/>
              </a:rPr>
              <a:t>,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become</a:t>
            </a:r>
            <a:r>
              <a:rPr lang="it-IT" sz="2000" dirty="0" smtClean="0">
                <a:latin typeface="Arial Rounded MT Bold" panose="020F0704030504030204" pitchFamily="34" charset="0"/>
              </a:rPr>
              <a:t>…</a:t>
            </a:r>
            <a:r>
              <a:rPr lang="it-IT" sz="2000" dirty="0">
                <a:latin typeface="Arial Rounded MT Bold" panose="020F0704030504030204" pitchFamily="34" charset="0"/>
              </a:rPr>
              <a:t/>
            </a:r>
            <a:br>
              <a:rPr lang="it-IT" sz="2000" dirty="0">
                <a:latin typeface="Arial Rounded MT Bold" panose="020F0704030504030204" pitchFamily="34" charset="0"/>
              </a:rPr>
            </a:br>
            <a:endParaRPr lang="it-IT" sz="2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65420" y="0"/>
            <a:ext cx="4426580" cy="6858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478536" y="478536"/>
            <a:ext cx="5334000" cy="4376928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xmlns="" val="416807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4734" y="0"/>
            <a:ext cx="776253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116517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23975" y="-4157"/>
            <a:ext cx="12192000" cy="6848003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713232"/>
          </a:xfrm>
        </p:spPr>
        <p:txBody>
          <a:bodyPr/>
          <a:lstStyle/>
          <a:p>
            <a:pPr algn="ctr"/>
            <a:r>
              <a:rPr lang="it-IT" dirty="0" smtClean="0">
                <a:latin typeface="Arial Rounded MT Bold" panose="020F0704030504030204" pitchFamily="34" charset="0"/>
              </a:rPr>
              <a:t>SCOTLAND</a:t>
            </a:r>
            <a:endParaRPr lang="it-IT" dirty="0">
              <a:latin typeface="Arial Rounded MT Bold" panose="020F0704030504030204" pitchFamily="34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1631789"/>
            <a:ext cx="3932237" cy="4925150"/>
          </a:xfrm>
        </p:spPr>
        <p:txBody>
          <a:bodyPr>
            <a:noAutofit/>
          </a:bodyPr>
          <a:lstStyle/>
          <a:p>
            <a:r>
              <a:rPr lang="it-IT" sz="2000" dirty="0" err="1" smtClean="0">
                <a:latin typeface="Arial Rounded MT Bold" panose="020F0704030504030204" pitchFamily="34" charset="0"/>
              </a:rPr>
              <a:t>Symbol</a:t>
            </a:r>
            <a:r>
              <a:rPr lang="it-IT" sz="2000" dirty="0" smtClean="0">
                <a:latin typeface="Arial Rounded MT Bold" panose="020F0704030504030204" pitchFamily="34" charset="0"/>
              </a:rPr>
              <a:t>   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Thistle</a:t>
            </a:r>
            <a:endParaRPr lang="it-IT" sz="2000" dirty="0" smtClean="0">
              <a:latin typeface="Arial Rounded MT Bold" panose="020F0704030504030204" pitchFamily="34" charset="0"/>
            </a:endParaRPr>
          </a:p>
          <a:p>
            <a:endParaRPr lang="it-IT" sz="2000" dirty="0" smtClean="0">
              <a:latin typeface="Arial Rounded MT Bold" panose="020F0704030504030204" pitchFamily="34" charset="0"/>
            </a:endParaRPr>
          </a:p>
          <a:p>
            <a:r>
              <a:rPr lang="it-IT" sz="2000" dirty="0" smtClean="0">
                <a:latin typeface="Arial Rounded MT Bold" panose="020F0704030504030204" pitchFamily="34" charset="0"/>
              </a:rPr>
              <a:t>Patron Saint   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Saint</a:t>
            </a:r>
            <a:r>
              <a:rPr lang="it-IT" sz="2000" dirty="0" smtClean="0">
                <a:latin typeface="Arial Rounded MT Bold" panose="020F0704030504030204" pitchFamily="34" charset="0"/>
              </a:rPr>
              <a:t> Andrew</a:t>
            </a:r>
          </a:p>
          <a:p>
            <a:r>
              <a:rPr lang="it-IT" sz="2000" dirty="0" smtClean="0">
                <a:latin typeface="Arial Rounded MT Bold" panose="020F0704030504030204" pitchFamily="34" charset="0"/>
              </a:rPr>
              <a:t>	</a:t>
            </a:r>
          </a:p>
          <a:p>
            <a:r>
              <a:rPr lang="it-IT" sz="2000" dirty="0" err="1" smtClean="0">
                <a:latin typeface="Arial Rounded MT Bold" panose="020F0704030504030204" pitchFamily="34" charset="0"/>
              </a:rPr>
              <a:t>Famous</a:t>
            </a:r>
            <a:r>
              <a:rPr lang="it-IT" sz="2000" dirty="0" smtClean="0">
                <a:latin typeface="Arial Rounded MT Bold" panose="020F0704030504030204" pitchFamily="34" charset="0"/>
              </a:rPr>
              <a:t>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Place</a:t>
            </a:r>
            <a:r>
              <a:rPr lang="it-IT" sz="2000" dirty="0" smtClean="0">
                <a:latin typeface="Arial Rounded MT Bold" panose="020F0704030504030204" pitchFamily="34" charset="0"/>
              </a:rPr>
              <a:t>    Lochness </a:t>
            </a:r>
          </a:p>
          <a:p>
            <a:endParaRPr lang="it-IT" sz="2000" dirty="0" smtClean="0">
              <a:latin typeface="Arial Rounded MT Bold" panose="020F0704030504030204" pitchFamily="34" charset="0"/>
            </a:endParaRPr>
          </a:p>
          <a:p>
            <a:r>
              <a:rPr lang="it-IT" sz="2000" dirty="0" smtClean="0">
                <a:latin typeface="Arial Rounded MT Bold" panose="020F0704030504030204" pitchFamily="34" charset="0"/>
              </a:rPr>
              <a:t>Capital city   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Edimburgh</a:t>
            </a:r>
            <a:endParaRPr lang="it-IT" sz="2000" dirty="0" smtClean="0">
              <a:latin typeface="Arial Rounded MT Bold" panose="020F0704030504030204" pitchFamily="34" charset="0"/>
            </a:endParaRPr>
          </a:p>
          <a:p>
            <a:endParaRPr lang="it-IT" sz="2000" dirty="0" smtClean="0">
              <a:latin typeface="Arial Rounded MT Bold" panose="020F0704030504030204" pitchFamily="34" charset="0"/>
            </a:endParaRPr>
          </a:p>
          <a:p>
            <a:r>
              <a:rPr lang="it-IT" sz="2000" dirty="0" err="1" smtClean="0">
                <a:latin typeface="Arial Rounded MT Bold" panose="020F0704030504030204" pitchFamily="34" charset="0"/>
              </a:rPr>
              <a:t>Typical</a:t>
            </a:r>
            <a:r>
              <a:rPr lang="it-IT" sz="2000" dirty="0" smtClean="0">
                <a:latin typeface="Arial Rounded MT Bold" panose="020F0704030504030204" pitchFamily="34" charset="0"/>
              </a:rPr>
              <a:t>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food</a:t>
            </a:r>
            <a:r>
              <a:rPr lang="it-IT" sz="2000" dirty="0" smtClean="0">
                <a:latin typeface="Arial Rounded MT Bold" panose="020F0704030504030204" pitchFamily="34" charset="0"/>
              </a:rPr>
              <a:t>   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Smoked</a:t>
            </a:r>
            <a:r>
              <a:rPr lang="it-IT" sz="2000" dirty="0" smtClean="0">
                <a:latin typeface="Arial Rounded MT Bold" panose="020F0704030504030204" pitchFamily="34" charset="0"/>
              </a:rPr>
              <a:t>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Salmon</a:t>
            </a:r>
            <a:r>
              <a:rPr lang="it-IT" sz="2000" dirty="0" smtClean="0">
                <a:latin typeface="Arial Rounded MT Bold" panose="020F0704030504030204" pitchFamily="34" charset="0"/>
              </a:rPr>
              <a:t>,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Haggis</a:t>
            </a:r>
            <a:endParaRPr lang="it-IT" sz="2000" dirty="0" smtClean="0">
              <a:latin typeface="Arial Rounded MT Bold" panose="020F0704030504030204" pitchFamily="34" charset="0"/>
            </a:endParaRPr>
          </a:p>
          <a:p>
            <a:endParaRPr lang="it-IT" sz="2000" dirty="0">
              <a:latin typeface="Arial Rounded MT Bold" panose="020F0704030504030204" pitchFamily="34" charset="0"/>
            </a:endParaRPr>
          </a:p>
          <a:p>
            <a:r>
              <a:rPr lang="it-IT" sz="2000" dirty="0" smtClean="0">
                <a:latin typeface="Arial Rounded MT Bold" panose="020F0704030504030204" pitchFamily="34" charset="0"/>
              </a:rPr>
              <a:t>Object    </a:t>
            </a:r>
            <a:r>
              <a:rPr lang="it-IT" sz="2000" dirty="0" err="1" smtClean="0">
                <a:latin typeface="Arial Rounded MT Bold" panose="020F0704030504030204" pitchFamily="34" charset="0"/>
              </a:rPr>
              <a:t>Bagpipe</a:t>
            </a:r>
            <a:endParaRPr lang="it-IT" sz="2000" dirty="0">
              <a:latin typeface="Arial Rounded MT Bold" panose="020F0704030504030204" pitchFamily="34" charset="0"/>
            </a:endParaRPr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8293" y="0"/>
            <a:ext cx="4323707" cy="6858000"/>
          </a:xfrm>
        </p:spPr>
      </p:pic>
    </p:spTree>
    <p:extLst>
      <p:ext uri="{BB962C8B-B14F-4D97-AF65-F5344CB8AC3E}">
        <p14:creationId xmlns:p14="http://schemas.microsoft.com/office/powerpoint/2010/main" xmlns="" val="285843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339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1923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>
                <a:latin typeface="Arial Rounded MT Bold" panose="020F0704030504030204" pitchFamily="34" charset="0"/>
              </a:rPr>
              <a:t>The </a:t>
            </a:r>
            <a:r>
              <a:rPr lang="it-IT" sz="3600" dirty="0" err="1" smtClean="0">
                <a:latin typeface="Arial Rounded MT Bold" panose="020F0704030504030204" pitchFamily="34" charset="0"/>
              </a:rPr>
              <a:t>legend</a:t>
            </a:r>
            <a:r>
              <a:rPr lang="it-IT" sz="3600" dirty="0" smtClean="0">
                <a:latin typeface="Arial Rounded MT Bold" panose="020F0704030504030204" pitchFamily="34" charset="0"/>
              </a:rPr>
              <a:t> of Nessie, </a:t>
            </a:r>
            <a:br>
              <a:rPr lang="it-IT" sz="3600" dirty="0" smtClean="0">
                <a:latin typeface="Arial Rounded MT Bold" panose="020F0704030504030204" pitchFamily="34" charset="0"/>
              </a:rPr>
            </a:br>
            <a:r>
              <a:rPr lang="it-IT" sz="3600" dirty="0" smtClean="0">
                <a:latin typeface="Arial Rounded MT Bold" panose="020F0704030504030204" pitchFamily="34" charset="0"/>
              </a:rPr>
              <a:t>the </a:t>
            </a:r>
            <a:r>
              <a:rPr lang="it-IT" sz="3600" dirty="0" err="1" smtClean="0">
                <a:latin typeface="Arial Rounded MT Bold" panose="020F0704030504030204" pitchFamily="34" charset="0"/>
              </a:rPr>
              <a:t>hidden</a:t>
            </a:r>
            <a:r>
              <a:rPr lang="it-IT" sz="3600" dirty="0" smtClean="0">
                <a:latin typeface="Arial Rounded MT Bold" panose="020F0704030504030204" pitchFamily="34" charset="0"/>
              </a:rPr>
              <a:t> </a:t>
            </a:r>
            <a:r>
              <a:rPr lang="it-IT" sz="3600" dirty="0" err="1" smtClean="0">
                <a:latin typeface="Arial Rounded MT Bold" panose="020F0704030504030204" pitchFamily="34" charset="0"/>
              </a:rPr>
              <a:t>monster</a:t>
            </a:r>
            <a:r>
              <a:rPr lang="it-IT" sz="3600" dirty="0" smtClean="0">
                <a:latin typeface="Arial Rounded MT Bold" panose="020F0704030504030204" pitchFamily="34" charset="0"/>
              </a:rPr>
              <a:t> of the </a:t>
            </a:r>
            <a:r>
              <a:rPr lang="it-IT" sz="3600" dirty="0" err="1" smtClean="0">
                <a:latin typeface="Arial Rounded MT Bold" panose="020F0704030504030204" pitchFamily="34" charset="0"/>
              </a:rPr>
              <a:t>loch</a:t>
            </a:r>
            <a:endParaRPr lang="it-IT" sz="3600" dirty="0">
              <a:latin typeface="Arial Rounded MT Bold" panose="020F070403050403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800" y="1527048"/>
            <a:ext cx="10058400" cy="533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735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034"/>
            <a:ext cx="12192000" cy="6858000"/>
          </a:xfrm>
          <a:prstGeom prst="rect">
            <a:avLst/>
          </a:prstGeom>
        </p:spPr>
      </p:pic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9828" y="179363"/>
            <a:ext cx="4192172" cy="6499274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9231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latin typeface="Arial Rounded MT Bold" panose="020F0704030504030204" pitchFamily="34" charset="0"/>
              </a:rPr>
              <a:t>NORTHERN IRELAND</a:t>
            </a:r>
            <a:endParaRPr lang="it-IT" dirty="0">
              <a:latin typeface="Arial Rounded MT Bold" panose="020F0704030504030204" pitchFamily="34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1463040"/>
            <a:ext cx="4365258" cy="4839286"/>
          </a:xfrm>
        </p:spPr>
        <p:txBody>
          <a:bodyPr>
            <a:normAutofit fontScale="77500" lnSpcReduction="20000"/>
          </a:bodyPr>
          <a:lstStyle/>
          <a:p>
            <a:r>
              <a:rPr lang="it-IT" sz="2600" dirty="0" err="1" smtClean="0">
                <a:latin typeface="Arial Rounded MT Bold" panose="020F0704030504030204" pitchFamily="34" charset="0"/>
              </a:rPr>
              <a:t>Flag</a:t>
            </a:r>
            <a:r>
              <a:rPr lang="it-IT" sz="2600" dirty="0" smtClean="0">
                <a:latin typeface="Arial Rounded MT Bold" panose="020F0704030504030204" pitchFamily="34" charset="0"/>
              </a:rPr>
              <a:t>    </a:t>
            </a:r>
            <a:r>
              <a:rPr lang="it-IT" sz="2600" dirty="0" err="1" smtClean="0">
                <a:latin typeface="Arial Rounded MT Bold" panose="020F0704030504030204" pitchFamily="34" charset="0"/>
              </a:rPr>
              <a:t>Red</a:t>
            </a:r>
            <a:r>
              <a:rPr lang="it-IT" sz="2600" dirty="0" smtClean="0">
                <a:latin typeface="Arial Rounded MT Bold" panose="020F0704030504030204" pitchFamily="34" charset="0"/>
              </a:rPr>
              <a:t> cross on a </a:t>
            </a:r>
            <a:r>
              <a:rPr lang="it-IT" sz="2600" dirty="0" err="1" smtClean="0">
                <a:latin typeface="Arial Rounded MT Bold" panose="020F0704030504030204" pitchFamily="34" charset="0"/>
              </a:rPr>
              <a:t>white</a:t>
            </a:r>
            <a:r>
              <a:rPr lang="it-IT" sz="2600" dirty="0" smtClean="0">
                <a:latin typeface="Arial Rounded MT Bold" panose="020F0704030504030204" pitchFamily="34" charset="0"/>
              </a:rPr>
              <a:t> </a:t>
            </a:r>
            <a:r>
              <a:rPr lang="it-IT" sz="2600" dirty="0" err="1" smtClean="0">
                <a:latin typeface="Arial Rounded MT Bold" panose="020F0704030504030204" pitchFamily="34" charset="0"/>
              </a:rPr>
              <a:t>field</a:t>
            </a:r>
            <a:endParaRPr lang="it-IT" sz="2600" dirty="0" smtClean="0">
              <a:latin typeface="Arial Rounded MT Bold" panose="020F0704030504030204" pitchFamily="34" charset="0"/>
            </a:endParaRPr>
          </a:p>
          <a:p>
            <a:endParaRPr lang="it-IT" sz="2600" dirty="0">
              <a:latin typeface="Arial Rounded MT Bold" panose="020F0704030504030204" pitchFamily="34" charset="0"/>
            </a:endParaRPr>
          </a:p>
          <a:p>
            <a:r>
              <a:rPr lang="it-IT" sz="2600" dirty="0" err="1" smtClean="0">
                <a:latin typeface="Arial Rounded MT Bold" panose="020F0704030504030204" pitchFamily="34" charset="0"/>
              </a:rPr>
              <a:t>Symbol</a:t>
            </a:r>
            <a:r>
              <a:rPr lang="it-IT" sz="2600" dirty="0" smtClean="0">
                <a:latin typeface="Arial Rounded MT Bold" panose="020F0704030504030204" pitchFamily="34" charset="0"/>
              </a:rPr>
              <a:t>    </a:t>
            </a:r>
            <a:r>
              <a:rPr lang="it-IT" sz="2600" dirty="0" err="1" smtClean="0">
                <a:latin typeface="Arial Rounded MT Bold" panose="020F0704030504030204" pitchFamily="34" charset="0"/>
              </a:rPr>
              <a:t>Shamrock</a:t>
            </a:r>
            <a:endParaRPr lang="it-IT" sz="2600" dirty="0">
              <a:latin typeface="Arial Rounded MT Bold" panose="020F0704030504030204" pitchFamily="34" charset="0"/>
            </a:endParaRPr>
          </a:p>
          <a:p>
            <a:endParaRPr lang="it-IT" sz="2600" dirty="0">
              <a:latin typeface="Arial Rounded MT Bold" panose="020F0704030504030204" pitchFamily="34" charset="0"/>
            </a:endParaRPr>
          </a:p>
          <a:p>
            <a:r>
              <a:rPr lang="it-IT" sz="2600" dirty="0">
                <a:latin typeface="Arial Rounded MT Bold" panose="020F0704030504030204" pitchFamily="34" charset="0"/>
              </a:rPr>
              <a:t>Patron Saint    </a:t>
            </a:r>
            <a:r>
              <a:rPr lang="it-IT" sz="2600" dirty="0" err="1">
                <a:latin typeface="Arial Rounded MT Bold" panose="020F0704030504030204" pitchFamily="34" charset="0"/>
              </a:rPr>
              <a:t>Saint</a:t>
            </a:r>
            <a:r>
              <a:rPr lang="it-IT" sz="2600" dirty="0">
                <a:latin typeface="Arial Rounded MT Bold" panose="020F0704030504030204" pitchFamily="34" charset="0"/>
              </a:rPr>
              <a:t> </a:t>
            </a:r>
            <a:r>
              <a:rPr lang="it-IT" sz="2600" dirty="0" smtClean="0">
                <a:latin typeface="Arial Rounded MT Bold" panose="020F0704030504030204" pitchFamily="34" charset="0"/>
              </a:rPr>
              <a:t>Patrick</a:t>
            </a:r>
            <a:endParaRPr lang="it-IT" sz="2600" dirty="0">
              <a:latin typeface="Arial Rounded MT Bold" panose="020F0704030504030204" pitchFamily="34" charset="0"/>
            </a:endParaRPr>
          </a:p>
          <a:p>
            <a:r>
              <a:rPr lang="it-IT" sz="2600" dirty="0">
                <a:latin typeface="Arial Rounded MT Bold" panose="020F0704030504030204" pitchFamily="34" charset="0"/>
              </a:rPr>
              <a:t>	</a:t>
            </a:r>
          </a:p>
          <a:p>
            <a:r>
              <a:rPr lang="it-IT" sz="2600" dirty="0" err="1">
                <a:latin typeface="Arial Rounded MT Bold" panose="020F0704030504030204" pitchFamily="34" charset="0"/>
              </a:rPr>
              <a:t>Famous</a:t>
            </a:r>
            <a:r>
              <a:rPr lang="it-IT" sz="2600" dirty="0">
                <a:latin typeface="Arial Rounded MT Bold" panose="020F0704030504030204" pitchFamily="34" charset="0"/>
              </a:rPr>
              <a:t> </a:t>
            </a:r>
            <a:r>
              <a:rPr lang="it-IT" sz="2600" dirty="0" err="1">
                <a:latin typeface="Arial Rounded MT Bold" panose="020F0704030504030204" pitchFamily="34" charset="0"/>
              </a:rPr>
              <a:t>Place</a:t>
            </a:r>
            <a:r>
              <a:rPr lang="it-IT" sz="2600" dirty="0">
                <a:latin typeface="Arial Rounded MT Bold" panose="020F0704030504030204" pitchFamily="34" charset="0"/>
              </a:rPr>
              <a:t>    </a:t>
            </a:r>
            <a:r>
              <a:rPr lang="it-IT" sz="2600" dirty="0" smtClean="0">
                <a:latin typeface="Arial Rounded MT Bold" panose="020F0704030504030204" pitchFamily="34" charset="0"/>
              </a:rPr>
              <a:t>The </a:t>
            </a:r>
            <a:r>
              <a:rPr lang="it-IT" sz="2600" dirty="0" err="1" smtClean="0">
                <a:latin typeface="Arial Rounded MT Bold" panose="020F0704030504030204" pitchFamily="34" charset="0"/>
              </a:rPr>
              <a:t>Giant’s</a:t>
            </a:r>
            <a:r>
              <a:rPr lang="it-IT" sz="2600" dirty="0" smtClean="0">
                <a:latin typeface="Arial Rounded MT Bold" panose="020F0704030504030204" pitchFamily="34" charset="0"/>
              </a:rPr>
              <a:t> </a:t>
            </a:r>
            <a:r>
              <a:rPr lang="it-IT" sz="2600" dirty="0" err="1" smtClean="0">
                <a:latin typeface="Arial Rounded MT Bold" panose="020F0704030504030204" pitchFamily="34" charset="0"/>
              </a:rPr>
              <a:t>Causeway</a:t>
            </a:r>
            <a:r>
              <a:rPr lang="it-IT" sz="2600" dirty="0" smtClean="0">
                <a:latin typeface="Arial Rounded MT Bold" panose="020F0704030504030204" pitchFamily="34" charset="0"/>
              </a:rPr>
              <a:t> </a:t>
            </a:r>
            <a:endParaRPr lang="it-IT" sz="2600" dirty="0">
              <a:latin typeface="Arial Rounded MT Bold" panose="020F0704030504030204" pitchFamily="34" charset="0"/>
            </a:endParaRPr>
          </a:p>
          <a:p>
            <a:endParaRPr lang="it-IT" sz="2600" dirty="0">
              <a:latin typeface="Arial Rounded MT Bold" panose="020F0704030504030204" pitchFamily="34" charset="0"/>
            </a:endParaRPr>
          </a:p>
          <a:p>
            <a:r>
              <a:rPr lang="it-IT" sz="2600" dirty="0">
                <a:latin typeface="Arial Rounded MT Bold" panose="020F0704030504030204" pitchFamily="34" charset="0"/>
              </a:rPr>
              <a:t>Capital city    </a:t>
            </a:r>
            <a:r>
              <a:rPr lang="it-IT" sz="2600" dirty="0" smtClean="0">
                <a:latin typeface="Arial Rounded MT Bold" panose="020F0704030504030204" pitchFamily="34" charset="0"/>
              </a:rPr>
              <a:t>Belfast</a:t>
            </a:r>
            <a:endParaRPr lang="it-IT" sz="2600" dirty="0">
              <a:latin typeface="Arial Rounded MT Bold" panose="020F0704030504030204" pitchFamily="34" charset="0"/>
            </a:endParaRPr>
          </a:p>
          <a:p>
            <a:endParaRPr lang="it-IT" sz="2600" dirty="0">
              <a:latin typeface="Arial Rounded MT Bold" panose="020F0704030504030204" pitchFamily="34" charset="0"/>
            </a:endParaRPr>
          </a:p>
          <a:p>
            <a:r>
              <a:rPr lang="it-IT" sz="2600" dirty="0" err="1">
                <a:latin typeface="Arial Rounded MT Bold" panose="020F0704030504030204" pitchFamily="34" charset="0"/>
              </a:rPr>
              <a:t>Typical</a:t>
            </a:r>
            <a:r>
              <a:rPr lang="it-IT" sz="2600" dirty="0">
                <a:latin typeface="Arial Rounded MT Bold" panose="020F0704030504030204" pitchFamily="34" charset="0"/>
              </a:rPr>
              <a:t> </a:t>
            </a:r>
            <a:r>
              <a:rPr lang="it-IT" sz="2600" dirty="0" err="1">
                <a:latin typeface="Arial Rounded MT Bold" panose="020F0704030504030204" pitchFamily="34" charset="0"/>
              </a:rPr>
              <a:t>food</a:t>
            </a:r>
            <a:r>
              <a:rPr lang="it-IT" sz="2600" dirty="0">
                <a:latin typeface="Arial Rounded MT Bold" panose="020F0704030504030204" pitchFamily="34" charset="0"/>
              </a:rPr>
              <a:t>    </a:t>
            </a:r>
            <a:r>
              <a:rPr lang="it-IT" sz="2600" dirty="0" smtClean="0">
                <a:latin typeface="Arial Rounded MT Bold" panose="020F0704030504030204" pitchFamily="34" charset="0"/>
              </a:rPr>
              <a:t>Irish </a:t>
            </a:r>
            <a:r>
              <a:rPr lang="it-IT" sz="2600" dirty="0" err="1" smtClean="0">
                <a:latin typeface="Arial Rounded MT Bold" panose="020F0704030504030204" pitchFamily="34" charset="0"/>
              </a:rPr>
              <a:t>Stew</a:t>
            </a:r>
            <a:r>
              <a:rPr lang="it-IT" sz="2600" dirty="0" smtClean="0">
                <a:latin typeface="Arial Rounded MT Bold" panose="020F0704030504030204" pitchFamily="34" charset="0"/>
              </a:rPr>
              <a:t>, Guinness</a:t>
            </a:r>
            <a:endParaRPr lang="it-IT" sz="2600" dirty="0">
              <a:latin typeface="Arial Rounded MT Bold" panose="020F0704030504030204" pitchFamily="34" charset="0"/>
            </a:endParaRPr>
          </a:p>
          <a:p>
            <a:endParaRPr lang="it-IT" sz="2600" dirty="0">
              <a:latin typeface="Arial Rounded MT Bold" panose="020F0704030504030204" pitchFamily="34" charset="0"/>
            </a:endParaRPr>
          </a:p>
          <a:p>
            <a:r>
              <a:rPr lang="it-IT" sz="2600" dirty="0">
                <a:latin typeface="Arial Rounded MT Bold" panose="020F0704030504030204" pitchFamily="34" charset="0"/>
              </a:rPr>
              <a:t>Object    </a:t>
            </a:r>
            <a:r>
              <a:rPr lang="it-IT" sz="2600" dirty="0" err="1" smtClean="0">
                <a:latin typeface="Arial Rounded MT Bold" panose="020F0704030504030204" pitchFamily="34" charset="0"/>
              </a:rPr>
              <a:t>Harp</a:t>
            </a:r>
            <a:endParaRPr lang="it-IT" sz="2600" dirty="0">
              <a:latin typeface="Arial Rounded MT Bold" panose="020F07040305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73909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590</Words>
  <Application>Microsoft Office PowerPoint</Application>
  <PresentationFormat>Personalizzato</PresentationFormat>
  <Paragraphs>125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Istituto Comprensivo di Soci San Piero in Frassino Primary School Class IV U School Year 2018/2019</vt:lpstr>
      <vt:lpstr>Geography                       English</vt:lpstr>
      <vt:lpstr>Diapositiva 3</vt:lpstr>
      <vt:lpstr>                          UK and FLAGS: those four flags, together, become… </vt:lpstr>
      <vt:lpstr>Diapositiva 5</vt:lpstr>
      <vt:lpstr>SCOTLAND</vt:lpstr>
      <vt:lpstr>Diapositiva 7</vt:lpstr>
      <vt:lpstr>The legend of Nessie,  the hidden monster of the loch</vt:lpstr>
      <vt:lpstr>NORTHERN IRELAND</vt:lpstr>
      <vt:lpstr>The legend of the two giants</vt:lpstr>
      <vt:lpstr>Diapositiva 11</vt:lpstr>
      <vt:lpstr>Diapositiva 12</vt:lpstr>
      <vt:lpstr>Cooperative Learning</vt:lpstr>
      <vt:lpstr>WALES</vt:lpstr>
      <vt:lpstr>The History of the Welsh love spoon</vt:lpstr>
      <vt:lpstr>ENGLAND</vt:lpstr>
      <vt:lpstr>Posters</vt:lpstr>
      <vt:lpstr>Diapositiva 18</vt:lpstr>
      <vt:lpstr>Classe IV Unica San Piero School Year 2018/2019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Istituto Comprensivo di Soci San Piero in Frassino Primary School Class IV U School Year 2018/2019</dc:title>
  <dc:creator>user</dc:creator>
  <cp:lastModifiedBy>gigliola</cp:lastModifiedBy>
  <cp:revision>37</cp:revision>
  <dcterms:created xsi:type="dcterms:W3CDTF">2019-06-23T08:29:55Z</dcterms:created>
  <dcterms:modified xsi:type="dcterms:W3CDTF">2019-10-01T07:46:56Z</dcterms:modified>
</cp:coreProperties>
</file>